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64" r:id="rId2"/>
    <p:sldId id="257" r:id="rId3"/>
    <p:sldId id="260" r:id="rId4"/>
    <p:sldId id="258"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562"/>
  </p:normalViewPr>
  <p:slideViewPr>
    <p:cSldViewPr snapToGrid="0" snapToObjects="1">
      <p:cViewPr>
        <p:scale>
          <a:sx n="82" d="100"/>
          <a:sy n="82" d="100"/>
        </p:scale>
        <p:origin x="1696" y="7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E3C6F1-B4B9-EB43-9046-7BB2D2514A84}" type="datetimeFigureOut">
              <a:rPr lang="en-US" smtClean="0"/>
              <a:t>5/4/21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C48653-CC8A-5E46-A1EE-E03E4131221E}" type="slidenum">
              <a:rPr lang="en-US" smtClean="0"/>
              <a:t>‹#›</a:t>
            </a:fld>
            <a:endParaRPr lang="en-US"/>
          </a:p>
        </p:txBody>
      </p:sp>
    </p:spTree>
    <p:extLst>
      <p:ext uri="{BB962C8B-B14F-4D97-AF65-F5344CB8AC3E}">
        <p14:creationId xmlns:p14="http://schemas.microsoft.com/office/powerpoint/2010/main" val="2987935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Aside from individual factors that might’ve caused education poverty, </a:t>
            </a:r>
          </a:p>
          <a:p>
            <a:r>
              <a:rPr lang="en-US" dirty="0"/>
              <a:t>Can also be called education inequality</a:t>
            </a:r>
          </a:p>
          <a:p>
            <a:r>
              <a:rPr lang="en-US" dirty="0"/>
              <a:t>(link how these two are similar/same)</a:t>
            </a:r>
          </a:p>
          <a:p>
            <a:endParaRPr lang="en-US" dirty="0"/>
          </a:p>
          <a:p>
            <a:r>
              <a:rPr lang="en-US" altLang="zh-CN" dirty="0"/>
              <a:t>Top</a:t>
            </a:r>
            <a:r>
              <a:rPr lang="zh-CN" altLang="en-US" dirty="0"/>
              <a:t> </a:t>
            </a:r>
            <a:r>
              <a:rPr lang="en-US" altLang="zh-CN" dirty="0"/>
              <a:t>picture</a:t>
            </a:r>
            <a:r>
              <a:rPr lang="zh-CN" altLang="en-US" dirty="0"/>
              <a:t> </a:t>
            </a:r>
            <a:r>
              <a:rPr lang="en-US" altLang="zh-CN" dirty="0"/>
              <a:t>came</a:t>
            </a:r>
            <a:r>
              <a:rPr lang="zh-CN" altLang="en-US" dirty="0"/>
              <a:t> </a:t>
            </a:r>
            <a:r>
              <a:rPr lang="en-US" altLang="zh-CN" dirty="0"/>
              <a:t>from</a:t>
            </a:r>
            <a:r>
              <a:rPr lang="zh-CN" altLang="en-US" dirty="0"/>
              <a:t> </a:t>
            </a:r>
            <a:r>
              <a:rPr lang="en-US" altLang="zh-CN" dirty="0"/>
              <a:t>an</a:t>
            </a:r>
            <a:r>
              <a:rPr lang="zh-CN" altLang="en-US" dirty="0"/>
              <a:t> </a:t>
            </a:r>
            <a:r>
              <a:rPr lang="en-US" altLang="zh-CN" dirty="0"/>
              <a:t>article</a:t>
            </a:r>
            <a:r>
              <a:rPr lang="zh-CN" altLang="en-US" dirty="0"/>
              <a:t> </a:t>
            </a:r>
            <a:r>
              <a:rPr lang="en-US" altLang="zh-CN" dirty="0"/>
              <a:t>asking</a:t>
            </a:r>
            <a:r>
              <a:rPr lang="zh-CN" altLang="en-US" dirty="0"/>
              <a:t> </a:t>
            </a:r>
            <a:r>
              <a:rPr lang="en-US" altLang="zh-CN" dirty="0"/>
              <a:t>for</a:t>
            </a:r>
            <a:r>
              <a:rPr lang="zh-CN" altLang="en-US" dirty="0"/>
              <a:t> </a:t>
            </a:r>
            <a:r>
              <a:rPr lang="en-US" altLang="zh-CN" dirty="0"/>
              <a:t>donations</a:t>
            </a:r>
            <a:r>
              <a:rPr lang="zh-CN" altLang="en-US" dirty="0"/>
              <a:t> </a:t>
            </a:r>
            <a:r>
              <a:rPr lang="en-US" altLang="zh-CN" dirty="0"/>
              <a:t>to</a:t>
            </a:r>
            <a:r>
              <a:rPr lang="zh-CN" altLang="en-US" dirty="0"/>
              <a:t> </a:t>
            </a:r>
            <a:r>
              <a:rPr lang="en-US" altLang="zh-CN" dirty="0"/>
              <a:t>help</a:t>
            </a:r>
            <a:r>
              <a:rPr lang="zh-CN" altLang="en-US" dirty="0"/>
              <a:t> </a:t>
            </a:r>
            <a:r>
              <a:rPr lang="en-US" altLang="zh-CN" dirty="0"/>
              <a:t>with</a:t>
            </a:r>
            <a:r>
              <a:rPr lang="zh-CN" altLang="en-US" dirty="0"/>
              <a:t> </a:t>
            </a:r>
            <a:r>
              <a:rPr lang="en-US" altLang="zh-CN" dirty="0"/>
              <a:t>education</a:t>
            </a:r>
            <a:r>
              <a:rPr lang="zh-CN" altLang="en-US" dirty="0"/>
              <a:t> </a:t>
            </a:r>
            <a:r>
              <a:rPr lang="en-US" altLang="zh-CN" dirty="0"/>
              <a:t>resources</a:t>
            </a:r>
            <a:r>
              <a:rPr lang="zh-CN" altLang="en-US" dirty="0"/>
              <a:t> </a:t>
            </a:r>
            <a:r>
              <a:rPr lang="en-US" altLang="zh-CN" dirty="0"/>
              <a:t>in</a:t>
            </a:r>
            <a:r>
              <a:rPr lang="zh-CN" altLang="en-US" dirty="0"/>
              <a:t> </a:t>
            </a:r>
            <a:r>
              <a:rPr lang="en-US" altLang="zh-CN" dirty="0" err="1"/>
              <a:t>povetry</a:t>
            </a:r>
            <a:r>
              <a:rPr lang="zh-CN" altLang="en-US" dirty="0"/>
              <a:t> </a:t>
            </a:r>
            <a:r>
              <a:rPr lang="en-US" altLang="zh-CN" dirty="0"/>
              <a:t>areas</a:t>
            </a:r>
          </a:p>
          <a:p>
            <a:r>
              <a:rPr lang="en-US" altLang="zh-CN" dirty="0"/>
              <a:t>Bottom</a:t>
            </a:r>
            <a:r>
              <a:rPr lang="zh-CN" altLang="en-US" dirty="0"/>
              <a:t> </a:t>
            </a:r>
            <a:r>
              <a:rPr lang="en-US" altLang="zh-CN" dirty="0"/>
              <a:t>pictures</a:t>
            </a:r>
            <a:r>
              <a:rPr lang="zh-CN" altLang="en-US" dirty="0"/>
              <a:t> </a:t>
            </a:r>
            <a:r>
              <a:rPr lang="en-US" altLang="zh-CN" dirty="0"/>
              <a:t>is</a:t>
            </a:r>
            <a:r>
              <a:rPr lang="zh-CN" altLang="en-US" dirty="0"/>
              <a:t> </a:t>
            </a:r>
            <a:r>
              <a:rPr lang="en-US" altLang="zh-CN" dirty="0"/>
              <a:t>taken</a:t>
            </a:r>
            <a:r>
              <a:rPr lang="zh-CN" altLang="en-US" dirty="0"/>
              <a:t> </a:t>
            </a:r>
            <a:r>
              <a:rPr lang="en-US" altLang="zh-CN" dirty="0"/>
              <a:t>in</a:t>
            </a:r>
            <a:r>
              <a:rPr lang="zh-CN" altLang="en-US" dirty="0"/>
              <a:t> </a:t>
            </a:r>
            <a:r>
              <a:rPr lang="en-US" altLang="zh-CN" dirty="0"/>
              <a:t>a</a:t>
            </a:r>
            <a:r>
              <a:rPr lang="zh-CN" altLang="en-US" dirty="0"/>
              <a:t> </a:t>
            </a:r>
            <a:r>
              <a:rPr lang="en-US" altLang="zh-CN" dirty="0"/>
              <a:t>public</a:t>
            </a:r>
            <a:r>
              <a:rPr lang="zh-CN" altLang="en-US" dirty="0"/>
              <a:t> </a:t>
            </a:r>
            <a:r>
              <a:rPr lang="en-US" altLang="zh-CN" dirty="0" err="1"/>
              <a:t>beijing</a:t>
            </a:r>
            <a:r>
              <a:rPr lang="zh-CN" altLang="en-US" dirty="0"/>
              <a:t> </a:t>
            </a:r>
            <a:r>
              <a:rPr lang="en-US" altLang="zh-CN" dirty="0"/>
              <a:t>elementary</a:t>
            </a:r>
            <a:r>
              <a:rPr lang="zh-CN" altLang="en-US" dirty="0"/>
              <a:t> </a:t>
            </a:r>
            <a:r>
              <a:rPr lang="en-US" altLang="zh-CN" dirty="0"/>
              <a:t>school</a:t>
            </a:r>
            <a:endParaRPr lang="en-US" dirty="0"/>
          </a:p>
        </p:txBody>
      </p:sp>
      <p:sp>
        <p:nvSpPr>
          <p:cNvPr id="4" name="Slide Number Placeholder 3"/>
          <p:cNvSpPr>
            <a:spLocks noGrp="1"/>
          </p:cNvSpPr>
          <p:nvPr>
            <p:ph type="sldNum" sz="quarter" idx="5"/>
          </p:nvPr>
        </p:nvSpPr>
        <p:spPr/>
        <p:txBody>
          <a:bodyPr/>
          <a:lstStyle/>
          <a:p>
            <a:fld id="{CBC48653-CC8A-5E46-A1EE-E03E4131221E}" type="slidenum">
              <a:rPr lang="en-US" smtClean="0"/>
              <a:t>2</a:t>
            </a:fld>
            <a:endParaRPr lang="en-US"/>
          </a:p>
        </p:txBody>
      </p:sp>
    </p:spTree>
    <p:extLst>
      <p:ext uri="{BB962C8B-B14F-4D97-AF65-F5344CB8AC3E}">
        <p14:creationId xmlns:p14="http://schemas.microsoft.com/office/powerpoint/2010/main" val="2620919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GINI</a:t>
            </a:r>
            <a:r>
              <a:rPr lang="zh-CN" altLang="en-US" dirty="0"/>
              <a:t> </a:t>
            </a:r>
            <a:r>
              <a:rPr lang="en-US" altLang="zh-CN" dirty="0"/>
              <a:t>Coefficient</a:t>
            </a:r>
            <a:r>
              <a:rPr lang="zh-CN" altLang="en-US" dirty="0"/>
              <a:t> </a:t>
            </a:r>
            <a:r>
              <a:rPr lang="en-US" altLang="zh-CN" dirty="0"/>
              <a:t>income</a:t>
            </a:r>
            <a:r>
              <a:rPr lang="zh-CN" altLang="en-US" dirty="0"/>
              <a:t> </a:t>
            </a:r>
            <a:r>
              <a:rPr lang="en-US" altLang="zh-CN" dirty="0"/>
              <a:t>distribution</a:t>
            </a:r>
            <a:r>
              <a:rPr lang="zh-CN" altLang="en-US" dirty="0"/>
              <a:t> </a:t>
            </a:r>
            <a:r>
              <a:rPr lang="en-US" altLang="zh-CN" dirty="0"/>
              <a:t>of</a:t>
            </a:r>
            <a:r>
              <a:rPr lang="zh-CN" altLang="en-US" dirty="0"/>
              <a:t> </a:t>
            </a:r>
            <a:r>
              <a:rPr lang="en-US" altLang="zh-CN" dirty="0"/>
              <a:t>rural</a:t>
            </a:r>
            <a:r>
              <a:rPr lang="zh-CN" altLang="en-US" dirty="0"/>
              <a:t> </a:t>
            </a:r>
            <a:r>
              <a:rPr lang="en-US" altLang="zh-CN" dirty="0"/>
              <a:t>areas</a:t>
            </a:r>
          </a:p>
          <a:p>
            <a:r>
              <a:rPr lang="en-US" sz="1200" b="0" i="0" u="none" strike="noStrike" kern="1200" dirty="0">
                <a:solidFill>
                  <a:schemeClr val="tx1"/>
                </a:solidFill>
                <a:effectLst/>
                <a:latin typeface="+mn-lt"/>
                <a:ea typeface="+mn-ea"/>
                <a:cs typeface="+mn-cs"/>
              </a:rPr>
              <a:t>Gini coefficients of rural income were not significantly correlated with increases of per capital GDP until it surpassed 24,000 RMB, which is roughly equivalent to the bottom end of the upper-middle income (4036 USD) bracket.</a:t>
            </a:r>
            <a:endParaRPr lang="en-US" dirty="0"/>
          </a:p>
        </p:txBody>
      </p:sp>
      <p:sp>
        <p:nvSpPr>
          <p:cNvPr id="4" name="Slide Number Placeholder 3"/>
          <p:cNvSpPr>
            <a:spLocks noGrp="1"/>
          </p:cNvSpPr>
          <p:nvPr>
            <p:ph type="sldNum" sz="quarter" idx="5"/>
          </p:nvPr>
        </p:nvSpPr>
        <p:spPr/>
        <p:txBody>
          <a:bodyPr/>
          <a:lstStyle/>
          <a:p>
            <a:fld id="{CBC48653-CC8A-5E46-A1EE-E03E4131221E}" type="slidenum">
              <a:rPr lang="en-US" smtClean="0"/>
              <a:t>4</a:t>
            </a:fld>
            <a:endParaRPr lang="en-US"/>
          </a:p>
        </p:txBody>
      </p:sp>
    </p:spTree>
    <p:extLst>
      <p:ext uri="{BB962C8B-B14F-4D97-AF65-F5344CB8AC3E}">
        <p14:creationId xmlns:p14="http://schemas.microsoft.com/office/powerpoint/2010/main" val="3728818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C48653-CC8A-5E46-A1EE-E03E4131221E}" type="slidenum">
              <a:rPr lang="en-US" smtClean="0"/>
              <a:t>5</a:t>
            </a:fld>
            <a:endParaRPr lang="en-US"/>
          </a:p>
        </p:txBody>
      </p:sp>
    </p:spTree>
    <p:extLst>
      <p:ext uri="{BB962C8B-B14F-4D97-AF65-F5344CB8AC3E}">
        <p14:creationId xmlns:p14="http://schemas.microsoft.com/office/powerpoint/2010/main" val="229159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16DE9-85F9-2D41-9B9E-371825BD90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B83B29D-C7AE-AF42-8113-3B438DFD6D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2CFCDDE-FE77-4C4E-90B8-3A53E349ED16}"/>
              </a:ext>
            </a:extLst>
          </p:cNvPr>
          <p:cNvSpPr>
            <a:spLocks noGrp="1"/>
          </p:cNvSpPr>
          <p:nvPr>
            <p:ph type="dt" sz="half" idx="10"/>
          </p:nvPr>
        </p:nvSpPr>
        <p:spPr/>
        <p:txBody>
          <a:bodyPr/>
          <a:lstStyle/>
          <a:p>
            <a:fld id="{CBC868EE-83DA-FB46-830B-36859261116C}" type="datetimeFigureOut">
              <a:rPr lang="en-US" smtClean="0"/>
              <a:t>5/4/21</a:t>
            </a:fld>
            <a:endParaRPr lang="en-US"/>
          </a:p>
        </p:txBody>
      </p:sp>
      <p:sp>
        <p:nvSpPr>
          <p:cNvPr id="5" name="Footer Placeholder 4">
            <a:extLst>
              <a:ext uri="{FF2B5EF4-FFF2-40B4-BE49-F238E27FC236}">
                <a16:creationId xmlns:a16="http://schemas.microsoft.com/office/drawing/2014/main" id="{3288B187-EE2A-1848-8CED-C214EDD393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0DC45D-70E6-B348-B55B-104DE6AAB668}"/>
              </a:ext>
            </a:extLst>
          </p:cNvPr>
          <p:cNvSpPr>
            <a:spLocks noGrp="1"/>
          </p:cNvSpPr>
          <p:nvPr>
            <p:ph type="sldNum" sz="quarter" idx="12"/>
          </p:nvPr>
        </p:nvSpPr>
        <p:spPr/>
        <p:txBody>
          <a:bodyPr/>
          <a:lstStyle/>
          <a:p>
            <a:fld id="{0322B4EE-459E-E64A-9F8D-0FA87B84896B}" type="slidenum">
              <a:rPr lang="en-US" smtClean="0"/>
              <a:t>‹#›</a:t>
            </a:fld>
            <a:endParaRPr lang="en-US"/>
          </a:p>
        </p:txBody>
      </p:sp>
    </p:spTree>
    <p:extLst>
      <p:ext uri="{BB962C8B-B14F-4D97-AF65-F5344CB8AC3E}">
        <p14:creationId xmlns:p14="http://schemas.microsoft.com/office/powerpoint/2010/main" val="3222550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9F7C2-2050-4846-8A77-C623E75C72A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F379CBD-1C16-1743-A50A-206F23FEC7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DA01EB-93FA-194C-B43D-C598250A9B31}"/>
              </a:ext>
            </a:extLst>
          </p:cNvPr>
          <p:cNvSpPr>
            <a:spLocks noGrp="1"/>
          </p:cNvSpPr>
          <p:nvPr>
            <p:ph type="dt" sz="half" idx="10"/>
          </p:nvPr>
        </p:nvSpPr>
        <p:spPr/>
        <p:txBody>
          <a:bodyPr/>
          <a:lstStyle/>
          <a:p>
            <a:fld id="{CBC868EE-83DA-FB46-830B-36859261116C}" type="datetimeFigureOut">
              <a:rPr lang="en-US" smtClean="0"/>
              <a:t>5/4/21</a:t>
            </a:fld>
            <a:endParaRPr lang="en-US"/>
          </a:p>
        </p:txBody>
      </p:sp>
      <p:sp>
        <p:nvSpPr>
          <p:cNvPr id="5" name="Footer Placeholder 4">
            <a:extLst>
              <a:ext uri="{FF2B5EF4-FFF2-40B4-BE49-F238E27FC236}">
                <a16:creationId xmlns:a16="http://schemas.microsoft.com/office/drawing/2014/main" id="{2551FDA3-458A-354F-8DF4-DA1F39472A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BFD2C0-5C89-A74C-AFE0-346A1188CFAC}"/>
              </a:ext>
            </a:extLst>
          </p:cNvPr>
          <p:cNvSpPr>
            <a:spLocks noGrp="1"/>
          </p:cNvSpPr>
          <p:nvPr>
            <p:ph type="sldNum" sz="quarter" idx="12"/>
          </p:nvPr>
        </p:nvSpPr>
        <p:spPr/>
        <p:txBody>
          <a:bodyPr/>
          <a:lstStyle/>
          <a:p>
            <a:fld id="{0322B4EE-459E-E64A-9F8D-0FA87B84896B}" type="slidenum">
              <a:rPr lang="en-US" smtClean="0"/>
              <a:t>‹#›</a:t>
            </a:fld>
            <a:endParaRPr lang="en-US"/>
          </a:p>
        </p:txBody>
      </p:sp>
    </p:spTree>
    <p:extLst>
      <p:ext uri="{BB962C8B-B14F-4D97-AF65-F5344CB8AC3E}">
        <p14:creationId xmlns:p14="http://schemas.microsoft.com/office/powerpoint/2010/main" val="1116719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D2FE9D-4DA6-234D-A314-1E354932D08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714740-51A5-2543-B47D-22FC45364E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EC5C75-FC1F-5B46-9739-A31C2F418FE6}"/>
              </a:ext>
            </a:extLst>
          </p:cNvPr>
          <p:cNvSpPr>
            <a:spLocks noGrp="1"/>
          </p:cNvSpPr>
          <p:nvPr>
            <p:ph type="dt" sz="half" idx="10"/>
          </p:nvPr>
        </p:nvSpPr>
        <p:spPr/>
        <p:txBody>
          <a:bodyPr/>
          <a:lstStyle/>
          <a:p>
            <a:fld id="{CBC868EE-83DA-FB46-830B-36859261116C}" type="datetimeFigureOut">
              <a:rPr lang="en-US" smtClean="0"/>
              <a:t>5/4/21</a:t>
            </a:fld>
            <a:endParaRPr lang="en-US"/>
          </a:p>
        </p:txBody>
      </p:sp>
      <p:sp>
        <p:nvSpPr>
          <p:cNvPr id="5" name="Footer Placeholder 4">
            <a:extLst>
              <a:ext uri="{FF2B5EF4-FFF2-40B4-BE49-F238E27FC236}">
                <a16:creationId xmlns:a16="http://schemas.microsoft.com/office/drawing/2014/main" id="{7C2CE6DC-FADA-9043-9C70-BA438F05FC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A42900-203D-5F4C-A98B-63480E94AAA2}"/>
              </a:ext>
            </a:extLst>
          </p:cNvPr>
          <p:cNvSpPr>
            <a:spLocks noGrp="1"/>
          </p:cNvSpPr>
          <p:nvPr>
            <p:ph type="sldNum" sz="quarter" idx="12"/>
          </p:nvPr>
        </p:nvSpPr>
        <p:spPr/>
        <p:txBody>
          <a:bodyPr/>
          <a:lstStyle/>
          <a:p>
            <a:fld id="{0322B4EE-459E-E64A-9F8D-0FA87B84896B}" type="slidenum">
              <a:rPr lang="en-US" smtClean="0"/>
              <a:t>‹#›</a:t>
            </a:fld>
            <a:endParaRPr lang="en-US"/>
          </a:p>
        </p:txBody>
      </p:sp>
    </p:spTree>
    <p:extLst>
      <p:ext uri="{BB962C8B-B14F-4D97-AF65-F5344CB8AC3E}">
        <p14:creationId xmlns:p14="http://schemas.microsoft.com/office/powerpoint/2010/main" val="3063042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E581F-88F9-5542-90AA-418DE115B7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F6D4EE-77BE-424A-8FF1-B598154F40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36838D-00B7-CB46-AF4A-84B59AB006A0}"/>
              </a:ext>
            </a:extLst>
          </p:cNvPr>
          <p:cNvSpPr>
            <a:spLocks noGrp="1"/>
          </p:cNvSpPr>
          <p:nvPr>
            <p:ph type="dt" sz="half" idx="10"/>
          </p:nvPr>
        </p:nvSpPr>
        <p:spPr/>
        <p:txBody>
          <a:bodyPr/>
          <a:lstStyle/>
          <a:p>
            <a:fld id="{CBC868EE-83DA-FB46-830B-36859261116C}" type="datetimeFigureOut">
              <a:rPr lang="en-US" smtClean="0"/>
              <a:t>5/4/21</a:t>
            </a:fld>
            <a:endParaRPr lang="en-US"/>
          </a:p>
        </p:txBody>
      </p:sp>
      <p:sp>
        <p:nvSpPr>
          <p:cNvPr id="5" name="Footer Placeholder 4">
            <a:extLst>
              <a:ext uri="{FF2B5EF4-FFF2-40B4-BE49-F238E27FC236}">
                <a16:creationId xmlns:a16="http://schemas.microsoft.com/office/drawing/2014/main" id="{72E0EF70-88B9-E945-A6AD-77211FA0CB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B4FFFF-1977-EA45-9428-58C83B0D26C5}"/>
              </a:ext>
            </a:extLst>
          </p:cNvPr>
          <p:cNvSpPr>
            <a:spLocks noGrp="1"/>
          </p:cNvSpPr>
          <p:nvPr>
            <p:ph type="sldNum" sz="quarter" idx="12"/>
          </p:nvPr>
        </p:nvSpPr>
        <p:spPr/>
        <p:txBody>
          <a:bodyPr/>
          <a:lstStyle/>
          <a:p>
            <a:fld id="{0322B4EE-459E-E64A-9F8D-0FA87B84896B}" type="slidenum">
              <a:rPr lang="en-US" smtClean="0"/>
              <a:t>‹#›</a:t>
            </a:fld>
            <a:endParaRPr lang="en-US"/>
          </a:p>
        </p:txBody>
      </p:sp>
    </p:spTree>
    <p:extLst>
      <p:ext uri="{BB962C8B-B14F-4D97-AF65-F5344CB8AC3E}">
        <p14:creationId xmlns:p14="http://schemas.microsoft.com/office/powerpoint/2010/main" val="4012286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7F9B0-9FFF-CF44-AB5E-762CB01A3E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F2E054-ED64-6942-B400-E0F29D4801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8DBDD3-4A72-C142-B4DE-B3EEBE9F4964}"/>
              </a:ext>
            </a:extLst>
          </p:cNvPr>
          <p:cNvSpPr>
            <a:spLocks noGrp="1"/>
          </p:cNvSpPr>
          <p:nvPr>
            <p:ph type="dt" sz="half" idx="10"/>
          </p:nvPr>
        </p:nvSpPr>
        <p:spPr/>
        <p:txBody>
          <a:bodyPr/>
          <a:lstStyle/>
          <a:p>
            <a:fld id="{CBC868EE-83DA-FB46-830B-36859261116C}" type="datetimeFigureOut">
              <a:rPr lang="en-US" smtClean="0"/>
              <a:t>5/4/21</a:t>
            </a:fld>
            <a:endParaRPr lang="en-US"/>
          </a:p>
        </p:txBody>
      </p:sp>
      <p:sp>
        <p:nvSpPr>
          <p:cNvPr id="5" name="Footer Placeholder 4">
            <a:extLst>
              <a:ext uri="{FF2B5EF4-FFF2-40B4-BE49-F238E27FC236}">
                <a16:creationId xmlns:a16="http://schemas.microsoft.com/office/drawing/2014/main" id="{D7D68D5C-E1D3-8D46-BCF5-DF406E5DD8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E90ACB-7B0E-7844-978C-6FF4E422F007}"/>
              </a:ext>
            </a:extLst>
          </p:cNvPr>
          <p:cNvSpPr>
            <a:spLocks noGrp="1"/>
          </p:cNvSpPr>
          <p:nvPr>
            <p:ph type="sldNum" sz="quarter" idx="12"/>
          </p:nvPr>
        </p:nvSpPr>
        <p:spPr/>
        <p:txBody>
          <a:bodyPr/>
          <a:lstStyle/>
          <a:p>
            <a:fld id="{0322B4EE-459E-E64A-9F8D-0FA87B84896B}" type="slidenum">
              <a:rPr lang="en-US" smtClean="0"/>
              <a:t>‹#›</a:t>
            </a:fld>
            <a:endParaRPr lang="en-US"/>
          </a:p>
        </p:txBody>
      </p:sp>
    </p:spTree>
    <p:extLst>
      <p:ext uri="{BB962C8B-B14F-4D97-AF65-F5344CB8AC3E}">
        <p14:creationId xmlns:p14="http://schemas.microsoft.com/office/powerpoint/2010/main" val="2439477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FAEAB-0DBB-D34C-B702-A39F5964FC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51724E-09C4-8A49-BD85-0C59203F18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092420-3B4E-924A-A962-CB49540D4F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46432E-A364-B449-AB86-91678A57BDD8}"/>
              </a:ext>
            </a:extLst>
          </p:cNvPr>
          <p:cNvSpPr>
            <a:spLocks noGrp="1"/>
          </p:cNvSpPr>
          <p:nvPr>
            <p:ph type="dt" sz="half" idx="10"/>
          </p:nvPr>
        </p:nvSpPr>
        <p:spPr/>
        <p:txBody>
          <a:bodyPr/>
          <a:lstStyle/>
          <a:p>
            <a:fld id="{CBC868EE-83DA-FB46-830B-36859261116C}" type="datetimeFigureOut">
              <a:rPr lang="en-US" smtClean="0"/>
              <a:t>5/4/21</a:t>
            </a:fld>
            <a:endParaRPr lang="en-US"/>
          </a:p>
        </p:txBody>
      </p:sp>
      <p:sp>
        <p:nvSpPr>
          <p:cNvPr id="6" name="Footer Placeholder 5">
            <a:extLst>
              <a:ext uri="{FF2B5EF4-FFF2-40B4-BE49-F238E27FC236}">
                <a16:creationId xmlns:a16="http://schemas.microsoft.com/office/drawing/2014/main" id="{4A9880CF-38E0-CB43-B8E6-FBE8FF5F2D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865578-459C-9147-B083-FD9239F9D1B2}"/>
              </a:ext>
            </a:extLst>
          </p:cNvPr>
          <p:cNvSpPr>
            <a:spLocks noGrp="1"/>
          </p:cNvSpPr>
          <p:nvPr>
            <p:ph type="sldNum" sz="quarter" idx="12"/>
          </p:nvPr>
        </p:nvSpPr>
        <p:spPr/>
        <p:txBody>
          <a:bodyPr/>
          <a:lstStyle/>
          <a:p>
            <a:fld id="{0322B4EE-459E-E64A-9F8D-0FA87B84896B}" type="slidenum">
              <a:rPr lang="en-US" smtClean="0"/>
              <a:t>‹#›</a:t>
            </a:fld>
            <a:endParaRPr lang="en-US"/>
          </a:p>
        </p:txBody>
      </p:sp>
    </p:spTree>
    <p:extLst>
      <p:ext uri="{BB962C8B-B14F-4D97-AF65-F5344CB8AC3E}">
        <p14:creationId xmlns:p14="http://schemas.microsoft.com/office/powerpoint/2010/main" val="3522438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45A01-2566-3547-9603-FA5828749FF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C409942-60ED-1541-A31E-C12497B03B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CF3B34-AC0D-B245-9478-7D7B473CEB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064CD5E-78D9-5E46-AF77-B31DABB200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04F77D-CA55-CD4D-9F6E-05D10338C84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0638C5-C684-444C-9A0F-7CF909B2C4F4}"/>
              </a:ext>
            </a:extLst>
          </p:cNvPr>
          <p:cNvSpPr>
            <a:spLocks noGrp="1"/>
          </p:cNvSpPr>
          <p:nvPr>
            <p:ph type="dt" sz="half" idx="10"/>
          </p:nvPr>
        </p:nvSpPr>
        <p:spPr/>
        <p:txBody>
          <a:bodyPr/>
          <a:lstStyle/>
          <a:p>
            <a:fld id="{CBC868EE-83DA-FB46-830B-36859261116C}" type="datetimeFigureOut">
              <a:rPr lang="en-US" smtClean="0"/>
              <a:t>5/4/21</a:t>
            </a:fld>
            <a:endParaRPr lang="en-US"/>
          </a:p>
        </p:txBody>
      </p:sp>
      <p:sp>
        <p:nvSpPr>
          <p:cNvPr id="8" name="Footer Placeholder 7">
            <a:extLst>
              <a:ext uri="{FF2B5EF4-FFF2-40B4-BE49-F238E27FC236}">
                <a16:creationId xmlns:a16="http://schemas.microsoft.com/office/drawing/2014/main" id="{8C6B4C76-6395-F848-9BB8-F9CCA8BD8F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D678720-5192-264F-9FC6-941FFFC42313}"/>
              </a:ext>
            </a:extLst>
          </p:cNvPr>
          <p:cNvSpPr>
            <a:spLocks noGrp="1"/>
          </p:cNvSpPr>
          <p:nvPr>
            <p:ph type="sldNum" sz="quarter" idx="12"/>
          </p:nvPr>
        </p:nvSpPr>
        <p:spPr/>
        <p:txBody>
          <a:bodyPr/>
          <a:lstStyle/>
          <a:p>
            <a:fld id="{0322B4EE-459E-E64A-9F8D-0FA87B84896B}" type="slidenum">
              <a:rPr lang="en-US" smtClean="0"/>
              <a:t>‹#›</a:t>
            </a:fld>
            <a:endParaRPr lang="en-US"/>
          </a:p>
        </p:txBody>
      </p:sp>
    </p:spTree>
    <p:extLst>
      <p:ext uri="{BB962C8B-B14F-4D97-AF65-F5344CB8AC3E}">
        <p14:creationId xmlns:p14="http://schemas.microsoft.com/office/powerpoint/2010/main" val="2131591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FC35A-84F0-FA4B-8BFE-F8EC5EE713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979C38-CD8A-9D40-8480-7E6642322153}"/>
              </a:ext>
            </a:extLst>
          </p:cNvPr>
          <p:cNvSpPr>
            <a:spLocks noGrp="1"/>
          </p:cNvSpPr>
          <p:nvPr>
            <p:ph type="dt" sz="half" idx="10"/>
          </p:nvPr>
        </p:nvSpPr>
        <p:spPr/>
        <p:txBody>
          <a:bodyPr/>
          <a:lstStyle/>
          <a:p>
            <a:fld id="{CBC868EE-83DA-FB46-830B-36859261116C}" type="datetimeFigureOut">
              <a:rPr lang="en-US" smtClean="0"/>
              <a:t>5/4/21</a:t>
            </a:fld>
            <a:endParaRPr lang="en-US"/>
          </a:p>
        </p:txBody>
      </p:sp>
      <p:sp>
        <p:nvSpPr>
          <p:cNvPr id="4" name="Footer Placeholder 3">
            <a:extLst>
              <a:ext uri="{FF2B5EF4-FFF2-40B4-BE49-F238E27FC236}">
                <a16:creationId xmlns:a16="http://schemas.microsoft.com/office/drawing/2014/main" id="{B5264E5C-6332-F840-85A7-CD51718B52C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B54A3E5-4E73-0F42-93D1-AC01A5C92971}"/>
              </a:ext>
            </a:extLst>
          </p:cNvPr>
          <p:cNvSpPr>
            <a:spLocks noGrp="1"/>
          </p:cNvSpPr>
          <p:nvPr>
            <p:ph type="sldNum" sz="quarter" idx="12"/>
          </p:nvPr>
        </p:nvSpPr>
        <p:spPr/>
        <p:txBody>
          <a:bodyPr/>
          <a:lstStyle/>
          <a:p>
            <a:fld id="{0322B4EE-459E-E64A-9F8D-0FA87B84896B}" type="slidenum">
              <a:rPr lang="en-US" smtClean="0"/>
              <a:t>‹#›</a:t>
            </a:fld>
            <a:endParaRPr lang="en-US"/>
          </a:p>
        </p:txBody>
      </p:sp>
    </p:spTree>
    <p:extLst>
      <p:ext uri="{BB962C8B-B14F-4D97-AF65-F5344CB8AC3E}">
        <p14:creationId xmlns:p14="http://schemas.microsoft.com/office/powerpoint/2010/main" val="3762023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80F22B-D2A9-F340-AF5E-DED6D33CAB06}"/>
              </a:ext>
            </a:extLst>
          </p:cNvPr>
          <p:cNvSpPr>
            <a:spLocks noGrp="1"/>
          </p:cNvSpPr>
          <p:nvPr>
            <p:ph type="dt" sz="half" idx="10"/>
          </p:nvPr>
        </p:nvSpPr>
        <p:spPr/>
        <p:txBody>
          <a:bodyPr/>
          <a:lstStyle/>
          <a:p>
            <a:fld id="{CBC868EE-83DA-FB46-830B-36859261116C}" type="datetimeFigureOut">
              <a:rPr lang="en-US" smtClean="0"/>
              <a:t>5/4/21</a:t>
            </a:fld>
            <a:endParaRPr lang="en-US"/>
          </a:p>
        </p:txBody>
      </p:sp>
      <p:sp>
        <p:nvSpPr>
          <p:cNvPr id="3" name="Footer Placeholder 2">
            <a:extLst>
              <a:ext uri="{FF2B5EF4-FFF2-40B4-BE49-F238E27FC236}">
                <a16:creationId xmlns:a16="http://schemas.microsoft.com/office/drawing/2014/main" id="{3591FCCA-07C0-144F-A4EB-103E7BDF508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32806F2-0DFC-4D46-8F22-FA010A6CE41A}"/>
              </a:ext>
            </a:extLst>
          </p:cNvPr>
          <p:cNvSpPr>
            <a:spLocks noGrp="1"/>
          </p:cNvSpPr>
          <p:nvPr>
            <p:ph type="sldNum" sz="quarter" idx="12"/>
          </p:nvPr>
        </p:nvSpPr>
        <p:spPr/>
        <p:txBody>
          <a:bodyPr/>
          <a:lstStyle/>
          <a:p>
            <a:fld id="{0322B4EE-459E-E64A-9F8D-0FA87B84896B}" type="slidenum">
              <a:rPr lang="en-US" smtClean="0"/>
              <a:t>‹#›</a:t>
            </a:fld>
            <a:endParaRPr lang="en-US"/>
          </a:p>
        </p:txBody>
      </p:sp>
    </p:spTree>
    <p:extLst>
      <p:ext uri="{BB962C8B-B14F-4D97-AF65-F5344CB8AC3E}">
        <p14:creationId xmlns:p14="http://schemas.microsoft.com/office/powerpoint/2010/main" val="3138087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22226-0435-894E-A00D-FFCBF3EBF6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B0AD83-A32F-0040-BC93-1BE8AC701E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C78B55E-26F6-4348-B888-FB925F13A4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AAAED3-8B62-174B-9D61-B54840C53780}"/>
              </a:ext>
            </a:extLst>
          </p:cNvPr>
          <p:cNvSpPr>
            <a:spLocks noGrp="1"/>
          </p:cNvSpPr>
          <p:nvPr>
            <p:ph type="dt" sz="half" idx="10"/>
          </p:nvPr>
        </p:nvSpPr>
        <p:spPr/>
        <p:txBody>
          <a:bodyPr/>
          <a:lstStyle/>
          <a:p>
            <a:fld id="{CBC868EE-83DA-FB46-830B-36859261116C}" type="datetimeFigureOut">
              <a:rPr lang="en-US" smtClean="0"/>
              <a:t>5/4/21</a:t>
            </a:fld>
            <a:endParaRPr lang="en-US"/>
          </a:p>
        </p:txBody>
      </p:sp>
      <p:sp>
        <p:nvSpPr>
          <p:cNvPr id="6" name="Footer Placeholder 5">
            <a:extLst>
              <a:ext uri="{FF2B5EF4-FFF2-40B4-BE49-F238E27FC236}">
                <a16:creationId xmlns:a16="http://schemas.microsoft.com/office/drawing/2014/main" id="{AFB023B5-7732-7D44-BFB6-F7B239A30F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E99E21-6C31-5545-A223-B61B9D268EC1}"/>
              </a:ext>
            </a:extLst>
          </p:cNvPr>
          <p:cNvSpPr>
            <a:spLocks noGrp="1"/>
          </p:cNvSpPr>
          <p:nvPr>
            <p:ph type="sldNum" sz="quarter" idx="12"/>
          </p:nvPr>
        </p:nvSpPr>
        <p:spPr/>
        <p:txBody>
          <a:bodyPr/>
          <a:lstStyle/>
          <a:p>
            <a:fld id="{0322B4EE-459E-E64A-9F8D-0FA87B84896B}" type="slidenum">
              <a:rPr lang="en-US" smtClean="0"/>
              <a:t>‹#›</a:t>
            </a:fld>
            <a:endParaRPr lang="en-US"/>
          </a:p>
        </p:txBody>
      </p:sp>
    </p:spTree>
    <p:extLst>
      <p:ext uri="{BB962C8B-B14F-4D97-AF65-F5344CB8AC3E}">
        <p14:creationId xmlns:p14="http://schemas.microsoft.com/office/powerpoint/2010/main" val="3325533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5D490-62A0-FF4C-B64D-F483C29224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389519-B6E1-EC4C-A9E5-550FA10C18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471A3F-6B2B-FD40-9F4A-228E9541F1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6F2E28-D8D5-DE46-AB6F-B74DE54D0A33}"/>
              </a:ext>
            </a:extLst>
          </p:cNvPr>
          <p:cNvSpPr>
            <a:spLocks noGrp="1"/>
          </p:cNvSpPr>
          <p:nvPr>
            <p:ph type="dt" sz="half" idx="10"/>
          </p:nvPr>
        </p:nvSpPr>
        <p:spPr/>
        <p:txBody>
          <a:bodyPr/>
          <a:lstStyle/>
          <a:p>
            <a:fld id="{CBC868EE-83DA-FB46-830B-36859261116C}" type="datetimeFigureOut">
              <a:rPr lang="en-US" smtClean="0"/>
              <a:t>5/4/21</a:t>
            </a:fld>
            <a:endParaRPr lang="en-US"/>
          </a:p>
        </p:txBody>
      </p:sp>
      <p:sp>
        <p:nvSpPr>
          <p:cNvPr id="6" name="Footer Placeholder 5">
            <a:extLst>
              <a:ext uri="{FF2B5EF4-FFF2-40B4-BE49-F238E27FC236}">
                <a16:creationId xmlns:a16="http://schemas.microsoft.com/office/drawing/2014/main" id="{9E6BA31E-B141-B242-A7C3-DA0424054D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37AFC3-A43C-A840-8E2E-1B4CB91B67AB}"/>
              </a:ext>
            </a:extLst>
          </p:cNvPr>
          <p:cNvSpPr>
            <a:spLocks noGrp="1"/>
          </p:cNvSpPr>
          <p:nvPr>
            <p:ph type="sldNum" sz="quarter" idx="12"/>
          </p:nvPr>
        </p:nvSpPr>
        <p:spPr/>
        <p:txBody>
          <a:bodyPr/>
          <a:lstStyle/>
          <a:p>
            <a:fld id="{0322B4EE-459E-E64A-9F8D-0FA87B84896B}" type="slidenum">
              <a:rPr lang="en-US" smtClean="0"/>
              <a:t>‹#›</a:t>
            </a:fld>
            <a:endParaRPr lang="en-US"/>
          </a:p>
        </p:txBody>
      </p:sp>
    </p:spTree>
    <p:extLst>
      <p:ext uri="{BB962C8B-B14F-4D97-AF65-F5344CB8AC3E}">
        <p14:creationId xmlns:p14="http://schemas.microsoft.com/office/powerpoint/2010/main" val="293730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F32CBF-FB9A-614C-A41D-57E67884EE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96EB629-0154-D842-9970-B7EFA47A76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E578AA-DD10-4F40-928D-F0B74BC27C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C868EE-83DA-FB46-830B-36859261116C}" type="datetimeFigureOut">
              <a:rPr lang="en-US" smtClean="0"/>
              <a:t>5/4/21</a:t>
            </a:fld>
            <a:endParaRPr lang="en-US"/>
          </a:p>
        </p:txBody>
      </p:sp>
      <p:sp>
        <p:nvSpPr>
          <p:cNvPr id="5" name="Footer Placeholder 4">
            <a:extLst>
              <a:ext uri="{FF2B5EF4-FFF2-40B4-BE49-F238E27FC236}">
                <a16:creationId xmlns:a16="http://schemas.microsoft.com/office/drawing/2014/main" id="{BEE88806-F704-AF4E-87F0-9539867DD1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D9AB3F3-0C73-704C-A1AD-B814B9D2BD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22B4EE-459E-E64A-9F8D-0FA87B84896B}" type="slidenum">
              <a:rPr lang="en-US" smtClean="0"/>
              <a:t>‹#›</a:t>
            </a:fld>
            <a:endParaRPr lang="en-US"/>
          </a:p>
        </p:txBody>
      </p:sp>
    </p:spTree>
    <p:extLst>
      <p:ext uri="{BB962C8B-B14F-4D97-AF65-F5344CB8AC3E}">
        <p14:creationId xmlns:p14="http://schemas.microsoft.com/office/powerpoint/2010/main" val="478675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BF1DC9-DE22-3044-A333-4ECA7833DAE6}"/>
              </a:ext>
            </a:extLst>
          </p:cNvPr>
          <p:cNvSpPr>
            <a:spLocks noGrp="1"/>
          </p:cNvSpPr>
          <p:nvPr>
            <p:ph type="ctrTitle"/>
          </p:nvPr>
        </p:nvSpPr>
        <p:spPr>
          <a:xfrm>
            <a:off x="2659529" y="2085788"/>
            <a:ext cx="6884895" cy="1496649"/>
          </a:xfrm>
        </p:spPr>
        <p:txBody>
          <a:bodyPr anchor="b">
            <a:normAutofit/>
          </a:bodyPr>
          <a:lstStyle/>
          <a:p>
            <a:r>
              <a:rPr lang="en-US" sz="3200" dirty="0">
                <a:solidFill>
                  <a:schemeClr val="tx1">
                    <a:lumMod val="65000"/>
                    <a:lumOff val="35000"/>
                  </a:schemeClr>
                </a:solidFill>
              </a:rPr>
              <a:t>Education Poverty in China</a:t>
            </a:r>
          </a:p>
        </p:txBody>
      </p:sp>
      <p:sp>
        <p:nvSpPr>
          <p:cNvPr id="3" name="Subtitle 2">
            <a:extLst>
              <a:ext uri="{FF2B5EF4-FFF2-40B4-BE49-F238E27FC236}">
                <a16:creationId xmlns:a16="http://schemas.microsoft.com/office/drawing/2014/main" id="{62897A75-31FE-CF43-805E-487E599407A0}"/>
              </a:ext>
            </a:extLst>
          </p:cNvPr>
          <p:cNvSpPr>
            <a:spLocks noGrp="1"/>
          </p:cNvSpPr>
          <p:nvPr>
            <p:ph type="subTitle" idx="1"/>
          </p:nvPr>
        </p:nvSpPr>
        <p:spPr>
          <a:xfrm>
            <a:off x="3048000" y="3948056"/>
            <a:ext cx="6096000" cy="830134"/>
          </a:xfrm>
        </p:spPr>
        <p:txBody>
          <a:bodyPr anchor="t">
            <a:normAutofit/>
          </a:bodyPr>
          <a:lstStyle/>
          <a:p>
            <a:r>
              <a:rPr lang="en-US" sz="1400" dirty="0">
                <a:solidFill>
                  <a:schemeClr val="tx1">
                    <a:lumMod val="65000"/>
                    <a:lumOff val="35000"/>
                  </a:schemeClr>
                </a:solidFill>
              </a:rPr>
              <a:t>Sarah Xu</a:t>
            </a:r>
          </a:p>
        </p:txBody>
      </p:sp>
    </p:spTree>
    <p:extLst>
      <p:ext uri="{BB962C8B-B14F-4D97-AF65-F5344CB8AC3E}">
        <p14:creationId xmlns:p14="http://schemas.microsoft.com/office/powerpoint/2010/main" val="3462195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231BF440-39FA-4087-84CC-2EEC0BBDAF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group of people sitting at a table&#10;&#10;Description automatically generated with low confidence">
            <a:extLst>
              <a:ext uri="{FF2B5EF4-FFF2-40B4-BE49-F238E27FC236}">
                <a16:creationId xmlns:a16="http://schemas.microsoft.com/office/drawing/2014/main" id="{D14D2D2C-0C83-E547-B619-DD0E084B92F0}"/>
              </a:ext>
            </a:extLst>
          </p:cNvPr>
          <p:cNvPicPr>
            <a:picLocks noChangeAspect="1"/>
          </p:cNvPicPr>
          <p:nvPr/>
        </p:nvPicPr>
        <p:blipFill rotWithShape="1">
          <a:blip r:embed="rId3"/>
          <a:srcRect t="8459" r="-2" b="22308"/>
          <a:stretch/>
        </p:blipFill>
        <p:spPr>
          <a:xfrm>
            <a:off x="4883025" y="10"/>
            <a:ext cx="7308975" cy="3364982"/>
          </a:xfrm>
          <a:custGeom>
            <a:avLst/>
            <a:gdLst/>
            <a:ahLst/>
            <a:cxnLst/>
            <a:rect l="l" t="t" r="r" b="b"/>
            <a:pathLst>
              <a:path w="7308975" h="3364992">
                <a:moveTo>
                  <a:pt x="0" y="0"/>
                </a:moveTo>
                <a:lnTo>
                  <a:pt x="7308975" y="0"/>
                </a:lnTo>
                <a:lnTo>
                  <a:pt x="7308975" y="3364992"/>
                </a:lnTo>
                <a:lnTo>
                  <a:pt x="1210305" y="3364992"/>
                </a:lnTo>
                <a:lnTo>
                  <a:pt x="1192705" y="2943200"/>
                </a:lnTo>
                <a:cubicBezTo>
                  <a:pt x="1098874" y="1825108"/>
                  <a:pt x="684692" y="821621"/>
                  <a:pt x="62981" y="69271"/>
                </a:cubicBezTo>
                <a:close/>
              </a:path>
            </a:pathLst>
          </a:custGeom>
        </p:spPr>
      </p:pic>
      <p:pic>
        <p:nvPicPr>
          <p:cNvPr id="10" name="Picture 9" descr="A group of children sitting in a classroom&#10;&#10;Description automatically generated with medium confidence">
            <a:extLst>
              <a:ext uri="{FF2B5EF4-FFF2-40B4-BE49-F238E27FC236}">
                <a16:creationId xmlns:a16="http://schemas.microsoft.com/office/drawing/2014/main" id="{96BF940B-0F95-FB46-8B44-2E584B83CA22}"/>
              </a:ext>
            </a:extLst>
          </p:cNvPr>
          <p:cNvPicPr>
            <a:picLocks noChangeAspect="1"/>
          </p:cNvPicPr>
          <p:nvPr/>
        </p:nvPicPr>
        <p:blipFill rotWithShape="1">
          <a:blip r:embed="rId4"/>
          <a:srcRect t="24745" r="-2" b="7797"/>
          <a:stretch/>
        </p:blipFill>
        <p:spPr>
          <a:xfrm>
            <a:off x="4883025" y="3493008"/>
            <a:ext cx="7308975" cy="3364992"/>
          </a:xfrm>
          <a:custGeom>
            <a:avLst/>
            <a:gdLst/>
            <a:ahLst/>
            <a:cxnLst/>
            <a:rect l="l" t="t" r="r" b="b"/>
            <a:pathLst>
              <a:path w="7308975" h="3364992">
                <a:moveTo>
                  <a:pt x="1210305" y="0"/>
                </a:moveTo>
                <a:lnTo>
                  <a:pt x="7308975" y="0"/>
                </a:lnTo>
                <a:lnTo>
                  <a:pt x="7308975" y="3364992"/>
                </a:lnTo>
                <a:lnTo>
                  <a:pt x="0" y="3364992"/>
                </a:lnTo>
                <a:lnTo>
                  <a:pt x="62981" y="3295722"/>
                </a:lnTo>
                <a:cubicBezTo>
                  <a:pt x="684692" y="2543371"/>
                  <a:pt x="1098874" y="1539884"/>
                  <a:pt x="1192705" y="421793"/>
                </a:cubicBezTo>
                <a:close/>
              </a:path>
            </a:pathLst>
          </a:custGeom>
        </p:spPr>
      </p:pic>
      <p:sp useBgFill="1">
        <p:nvSpPr>
          <p:cNvPr id="42" name="Freeform: Shape 41">
            <a:extLst>
              <a:ext uri="{FF2B5EF4-FFF2-40B4-BE49-F238E27FC236}">
                <a16:creationId xmlns:a16="http://schemas.microsoft.com/office/drawing/2014/main" id="{F04E4CBA-303B-48BD-8451-C2701CB0EE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1" cy="6858000"/>
          </a:xfrm>
          <a:custGeom>
            <a:avLst/>
            <a:gdLst>
              <a:gd name="connsiteX0" fmla="*/ 0 w 6096001"/>
              <a:gd name="connsiteY0" fmla="*/ 0 h 6858000"/>
              <a:gd name="connsiteX1" fmla="*/ 4883024 w 6096001"/>
              <a:gd name="connsiteY1" fmla="*/ 0 h 6858000"/>
              <a:gd name="connsiteX2" fmla="*/ 4946006 w 6096001"/>
              <a:gd name="connsiteY2" fmla="*/ 69271 h 6858000"/>
              <a:gd name="connsiteX3" fmla="*/ 6096001 w 6096001"/>
              <a:gd name="connsiteY3" fmla="*/ 3429000 h 6858000"/>
              <a:gd name="connsiteX4" fmla="*/ 4946006 w 6096001"/>
              <a:gd name="connsiteY4" fmla="*/ 6788730 h 6858000"/>
              <a:gd name="connsiteX5" fmla="*/ 4883024 w 6096001"/>
              <a:gd name="connsiteY5" fmla="*/ 6858000 h 6858000"/>
              <a:gd name="connsiteX6" fmla="*/ 0 w 609600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1" h="6858000">
                <a:moveTo>
                  <a:pt x="0" y="0"/>
                </a:moveTo>
                <a:lnTo>
                  <a:pt x="4883024" y="0"/>
                </a:lnTo>
                <a:lnTo>
                  <a:pt x="4946006" y="69271"/>
                </a:lnTo>
                <a:cubicBezTo>
                  <a:pt x="5656532" y="929100"/>
                  <a:pt x="6096001" y="2116944"/>
                  <a:pt x="6096001" y="3429000"/>
                </a:cubicBezTo>
                <a:cubicBezTo>
                  <a:pt x="6096001" y="4741056"/>
                  <a:pt x="5656532" y="5928900"/>
                  <a:pt x="4946006" y="6788730"/>
                </a:cubicBezTo>
                <a:lnTo>
                  <a:pt x="4883024" y="6858000"/>
                </a:lnTo>
                <a:lnTo>
                  <a:pt x="0" y="6858000"/>
                </a:lnTo>
                <a:close/>
              </a:path>
            </a:pathLst>
          </a:custGeom>
          <a:ln w="9525">
            <a:solidFill>
              <a:srgbClr val="EFEFEF"/>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4" name="Freeform: Shape 43">
            <a:extLst>
              <a:ext uri="{FF2B5EF4-FFF2-40B4-BE49-F238E27FC236}">
                <a16:creationId xmlns:a16="http://schemas.microsoft.com/office/drawing/2014/main" id="{F6CA58B3-AFCC-4A40-9882-50D5080879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7332" cy="6858000"/>
          </a:xfrm>
          <a:custGeom>
            <a:avLst/>
            <a:gdLst>
              <a:gd name="connsiteX0" fmla="*/ 0 w 6087332"/>
              <a:gd name="connsiteY0" fmla="*/ 0 h 6858000"/>
              <a:gd name="connsiteX1" fmla="*/ 4874355 w 6087332"/>
              <a:gd name="connsiteY1" fmla="*/ 0 h 6858000"/>
              <a:gd name="connsiteX2" fmla="*/ 4937337 w 6087332"/>
              <a:gd name="connsiteY2" fmla="*/ 69271 h 6858000"/>
              <a:gd name="connsiteX3" fmla="*/ 6087332 w 6087332"/>
              <a:gd name="connsiteY3" fmla="*/ 3429000 h 6858000"/>
              <a:gd name="connsiteX4" fmla="*/ 4937337 w 6087332"/>
              <a:gd name="connsiteY4" fmla="*/ 6788730 h 6858000"/>
              <a:gd name="connsiteX5" fmla="*/ 4874355 w 6087332"/>
              <a:gd name="connsiteY5" fmla="*/ 6858000 h 6858000"/>
              <a:gd name="connsiteX6" fmla="*/ 0 w 6087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87332" h="6858000">
                <a:moveTo>
                  <a:pt x="0" y="0"/>
                </a:moveTo>
                <a:lnTo>
                  <a:pt x="4874355" y="0"/>
                </a:lnTo>
                <a:lnTo>
                  <a:pt x="4937337" y="69271"/>
                </a:lnTo>
                <a:cubicBezTo>
                  <a:pt x="5647863" y="929100"/>
                  <a:pt x="6087332" y="2116944"/>
                  <a:pt x="6087332" y="3429000"/>
                </a:cubicBezTo>
                <a:cubicBezTo>
                  <a:pt x="6087332" y="4741056"/>
                  <a:pt x="5647863" y="5928900"/>
                  <a:pt x="4937337" y="6788730"/>
                </a:cubicBezTo>
                <a:lnTo>
                  <a:pt x="4874355"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Title 1">
            <a:extLst>
              <a:ext uri="{FF2B5EF4-FFF2-40B4-BE49-F238E27FC236}">
                <a16:creationId xmlns:a16="http://schemas.microsoft.com/office/drawing/2014/main" id="{904F9B32-F685-104C-8848-532ADD4D806B}"/>
              </a:ext>
            </a:extLst>
          </p:cNvPr>
          <p:cNvSpPr>
            <a:spLocks noGrp="1"/>
          </p:cNvSpPr>
          <p:nvPr>
            <p:ph type="title"/>
          </p:nvPr>
        </p:nvSpPr>
        <p:spPr>
          <a:xfrm>
            <a:off x="448056" y="859536"/>
            <a:ext cx="4832802" cy="1243584"/>
          </a:xfrm>
        </p:spPr>
        <p:txBody>
          <a:bodyPr>
            <a:normAutofit/>
          </a:bodyPr>
          <a:lstStyle/>
          <a:p>
            <a:r>
              <a:rPr lang="en-US" sz="3400"/>
              <a:t>What is Education Poverty?</a:t>
            </a:r>
          </a:p>
        </p:txBody>
      </p:sp>
      <p:sp>
        <p:nvSpPr>
          <p:cNvPr id="46" name="Rectangle 45">
            <a:extLst>
              <a:ext uri="{FF2B5EF4-FFF2-40B4-BE49-F238E27FC236}">
                <a16:creationId xmlns:a16="http://schemas.microsoft.com/office/drawing/2014/main" id="{75C56826-D4E5-42ED-8529-079651CB30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52144"/>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51" name="Rectangle 47">
            <a:extLst>
              <a:ext uri="{FF2B5EF4-FFF2-40B4-BE49-F238E27FC236}">
                <a16:creationId xmlns:a16="http://schemas.microsoft.com/office/drawing/2014/main" id="{82095FCE-EF05-4443-B97A-85DEE3A5CA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9544" y="2194560"/>
            <a:ext cx="4892040" cy="18288"/>
          </a:xfrm>
          <a:prstGeom prst="rect">
            <a:avLst/>
          </a:prstGeom>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Rectangle 49">
            <a:extLst>
              <a:ext uri="{FF2B5EF4-FFF2-40B4-BE49-F238E27FC236}">
                <a16:creationId xmlns:a16="http://schemas.microsoft.com/office/drawing/2014/main" id="{CA00AE6B-AA30-4CF8-BA6F-339B780AD7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9544" y="2194560"/>
            <a:ext cx="48920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4ADCC435-5E70-DE40-B85A-F83BA85A7DBC}"/>
              </a:ext>
            </a:extLst>
          </p:cNvPr>
          <p:cNvSpPr>
            <a:spLocks noGrp="1"/>
          </p:cNvSpPr>
          <p:nvPr>
            <p:ph idx="1"/>
          </p:nvPr>
        </p:nvSpPr>
        <p:spPr>
          <a:xfrm>
            <a:off x="448056" y="2512611"/>
            <a:ext cx="4832803" cy="3664351"/>
          </a:xfrm>
        </p:spPr>
        <p:txBody>
          <a:bodyPr>
            <a:normAutofit/>
          </a:bodyPr>
          <a:lstStyle/>
          <a:p>
            <a:r>
              <a:rPr lang="en-US" sz="2000"/>
              <a:t>Education poverty defined by Save the Children as a process of limitation children’s right to education and deprivation of their opportunities to learn and develop skills they will need to succeed in a rapidly changing society. </a:t>
            </a:r>
          </a:p>
        </p:txBody>
      </p:sp>
    </p:spTree>
    <p:extLst>
      <p:ext uri="{BB962C8B-B14F-4D97-AF65-F5344CB8AC3E}">
        <p14:creationId xmlns:p14="http://schemas.microsoft.com/office/powerpoint/2010/main" val="4141933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18">
            <a:extLst>
              <a:ext uri="{FF2B5EF4-FFF2-40B4-BE49-F238E27FC236}">
                <a16:creationId xmlns:a16="http://schemas.microsoft.com/office/drawing/2014/main" id="{8FC9BE17-9A7B-462D-AE50-3D87773873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Text&#10;&#10;Description automatically generated">
            <a:extLst>
              <a:ext uri="{FF2B5EF4-FFF2-40B4-BE49-F238E27FC236}">
                <a16:creationId xmlns:a16="http://schemas.microsoft.com/office/drawing/2014/main" id="{6E2B7FC4-9B67-4C46-AC9F-E20CFB78CE46}"/>
              </a:ext>
            </a:extLst>
          </p:cNvPr>
          <p:cNvPicPr>
            <a:picLocks noChangeAspect="1"/>
          </p:cNvPicPr>
          <p:nvPr/>
        </p:nvPicPr>
        <p:blipFill rotWithShape="1">
          <a:blip r:embed="rId2"/>
          <a:srcRect t="4996" r="23585" b="4095"/>
          <a:stretch/>
        </p:blipFill>
        <p:spPr>
          <a:xfrm>
            <a:off x="3523488" y="10"/>
            <a:ext cx="8668512" cy="6857990"/>
          </a:xfrm>
          <a:prstGeom prst="rect">
            <a:avLst/>
          </a:prstGeom>
        </p:spPr>
      </p:pic>
      <p:sp>
        <p:nvSpPr>
          <p:cNvPr id="28" name="Rectangle 20">
            <a:extLst>
              <a:ext uri="{FF2B5EF4-FFF2-40B4-BE49-F238E27FC236}">
                <a16:creationId xmlns:a16="http://schemas.microsoft.com/office/drawing/2014/main" id="{3EBE8569-6AEC-4B8C-8D53-2DE337CDBA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415F96F-01E3-BA4D-9E0D-FD563FB1355C}"/>
              </a:ext>
            </a:extLst>
          </p:cNvPr>
          <p:cNvSpPr>
            <a:spLocks noGrp="1"/>
          </p:cNvSpPr>
          <p:nvPr>
            <p:ph type="title"/>
          </p:nvPr>
        </p:nvSpPr>
        <p:spPr>
          <a:xfrm>
            <a:off x="371094" y="1161288"/>
            <a:ext cx="3438144" cy="1124712"/>
          </a:xfrm>
        </p:spPr>
        <p:txBody>
          <a:bodyPr anchor="b">
            <a:normAutofit/>
          </a:bodyPr>
          <a:lstStyle/>
          <a:p>
            <a:r>
              <a:rPr lang="en-US" sz="2800"/>
              <a:t>Migration </a:t>
            </a:r>
          </a:p>
        </p:txBody>
      </p:sp>
      <p:sp>
        <p:nvSpPr>
          <p:cNvPr id="29" name="Rectangle 22">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0" name="Rectangle 24">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9144"/>
          </a:xfrm>
          <a:prstGeom prst="rect">
            <a:avLst/>
          </a:prstGeom>
          <a:solidFill>
            <a:srgbClr val="D5D5D5"/>
          </a:solidFill>
          <a:ln w="3175">
            <a:solidFill>
              <a:srgbClr val="D5D5D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E7F2495A-D964-A740-AD99-36B4EE32A6C1}"/>
              </a:ext>
            </a:extLst>
          </p:cNvPr>
          <p:cNvSpPr>
            <a:spLocks noGrp="1"/>
          </p:cNvSpPr>
          <p:nvPr>
            <p:ph idx="1"/>
          </p:nvPr>
        </p:nvSpPr>
        <p:spPr>
          <a:xfrm>
            <a:off x="371094" y="2718054"/>
            <a:ext cx="3438906" cy="3207258"/>
          </a:xfrm>
        </p:spPr>
        <p:txBody>
          <a:bodyPr anchor="t">
            <a:normAutofit/>
          </a:bodyPr>
          <a:lstStyle/>
          <a:p>
            <a:r>
              <a:rPr lang="en-US" sz="1700"/>
              <a:t>“Why can’t they just migrate?”</a:t>
            </a:r>
          </a:p>
          <a:p>
            <a:r>
              <a:rPr lang="en-US" sz="1700"/>
              <a:t>Hukou system: a registration system in China, Hukou is a record where your family origin from, where your name is registered </a:t>
            </a:r>
          </a:p>
          <a:p>
            <a:endParaRPr lang="en-US" sz="1700"/>
          </a:p>
        </p:txBody>
      </p:sp>
    </p:spTree>
    <p:extLst>
      <p:ext uri="{BB962C8B-B14F-4D97-AF65-F5344CB8AC3E}">
        <p14:creationId xmlns:p14="http://schemas.microsoft.com/office/powerpoint/2010/main" val="1833644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6C3ED3-B940-9D44-9D3A-9B53D5A709D1}"/>
              </a:ext>
            </a:extLst>
          </p:cNvPr>
          <p:cNvSpPr>
            <a:spLocks noGrp="1"/>
          </p:cNvSpPr>
          <p:nvPr>
            <p:ph type="title"/>
          </p:nvPr>
        </p:nvSpPr>
        <p:spPr>
          <a:xfrm>
            <a:off x="835155" y="552906"/>
            <a:ext cx="5165936" cy="1674904"/>
          </a:xfrm>
        </p:spPr>
        <p:txBody>
          <a:bodyPr anchor="ctr">
            <a:normAutofit/>
          </a:bodyPr>
          <a:lstStyle/>
          <a:p>
            <a:r>
              <a:rPr lang="en-US" sz="4000" dirty="0"/>
              <a:t>I</a:t>
            </a:r>
            <a:r>
              <a:rPr lang="en-US" altLang="zh-CN" sz="4000" dirty="0"/>
              <a:t>ncome</a:t>
            </a:r>
            <a:r>
              <a:rPr lang="zh-CN" altLang="en-US" sz="4000" dirty="0"/>
              <a:t> </a:t>
            </a:r>
            <a:r>
              <a:rPr lang="en-US" altLang="zh-CN" sz="4000" dirty="0"/>
              <a:t>Inequality</a:t>
            </a:r>
            <a:endParaRPr lang="en-US" sz="4000" dirty="0"/>
          </a:p>
        </p:txBody>
      </p:sp>
      <p:sp>
        <p:nvSpPr>
          <p:cNvPr id="9" name="Content Placeholder 8">
            <a:extLst>
              <a:ext uri="{FF2B5EF4-FFF2-40B4-BE49-F238E27FC236}">
                <a16:creationId xmlns:a16="http://schemas.microsoft.com/office/drawing/2014/main" id="{A3AB3225-5529-4220-AC75-3789748D0D9D}"/>
              </a:ext>
            </a:extLst>
          </p:cNvPr>
          <p:cNvSpPr>
            <a:spLocks noGrp="1"/>
          </p:cNvSpPr>
          <p:nvPr>
            <p:ph idx="1"/>
          </p:nvPr>
        </p:nvSpPr>
        <p:spPr>
          <a:xfrm>
            <a:off x="6190909" y="552906"/>
            <a:ext cx="5159825" cy="1674905"/>
          </a:xfrm>
        </p:spPr>
        <p:txBody>
          <a:bodyPr anchor="ctr">
            <a:normAutofit/>
          </a:bodyPr>
          <a:lstStyle/>
          <a:p>
            <a:endParaRPr lang="en-US" sz="2000"/>
          </a:p>
        </p:txBody>
      </p:sp>
      <p:pic>
        <p:nvPicPr>
          <p:cNvPr id="5" name="Content Placeholder 4" descr="Chart, scatter chart&#10;&#10;Description automatically generated">
            <a:extLst>
              <a:ext uri="{FF2B5EF4-FFF2-40B4-BE49-F238E27FC236}">
                <a16:creationId xmlns:a16="http://schemas.microsoft.com/office/drawing/2014/main" id="{6FB1E700-2384-CD41-9240-F18D8F1C3B63}"/>
              </a:ext>
            </a:extLst>
          </p:cNvPr>
          <p:cNvPicPr>
            <a:picLocks noChangeAspect="1"/>
          </p:cNvPicPr>
          <p:nvPr/>
        </p:nvPicPr>
        <p:blipFill>
          <a:blip r:embed="rId3"/>
          <a:stretch>
            <a:fillRect/>
          </a:stretch>
        </p:blipFill>
        <p:spPr>
          <a:xfrm>
            <a:off x="835166" y="2895811"/>
            <a:ext cx="10515569" cy="2918070"/>
          </a:xfrm>
          <a:prstGeom prst="rect">
            <a:avLst/>
          </a:prstGeom>
        </p:spPr>
      </p:pic>
    </p:spTree>
    <p:extLst>
      <p:ext uri="{BB962C8B-B14F-4D97-AF65-F5344CB8AC3E}">
        <p14:creationId xmlns:p14="http://schemas.microsoft.com/office/powerpoint/2010/main" val="1006612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7199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E1E375-7B05-6641-BE68-D070A8F3C59B}"/>
              </a:ext>
            </a:extLst>
          </p:cNvPr>
          <p:cNvSpPr>
            <a:spLocks noGrp="1"/>
          </p:cNvSpPr>
          <p:nvPr>
            <p:ph type="title"/>
          </p:nvPr>
        </p:nvSpPr>
        <p:spPr>
          <a:xfrm>
            <a:off x="9093496" y="618681"/>
            <a:ext cx="2613872" cy="4794567"/>
          </a:xfrm>
        </p:spPr>
        <p:txBody>
          <a:bodyPr vert="horz" lIns="91440" tIns="45720" rIns="91440" bIns="45720" rtlCol="0" anchor="ctr">
            <a:normAutofit/>
          </a:bodyPr>
          <a:lstStyle/>
          <a:p>
            <a:r>
              <a:rPr lang="en-US" sz="3600">
                <a:solidFill>
                  <a:srgbClr val="FFFFFF"/>
                </a:solidFill>
              </a:rPr>
              <a:t>Left-Behind-Children</a:t>
            </a:r>
          </a:p>
        </p:txBody>
      </p:sp>
      <p:sp>
        <p:nvSpPr>
          <p:cNvPr id="14"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A picture containing text, orange, colorful&#10;&#10;Description automatically generated">
            <a:extLst>
              <a:ext uri="{FF2B5EF4-FFF2-40B4-BE49-F238E27FC236}">
                <a16:creationId xmlns:a16="http://schemas.microsoft.com/office/drawing/2014/main" id="{9FD02E3D-DD18-7D40-AAE6-6C116455BBB6}"/>
              </a:ext>
            </a:extLst>
          </p:cNvPr>
          <p:cNvPicPr>
            <a:picLocks noGrp="1" noChangeAspect="1"/>
          </p:cNvPicPr>
          <p:nvPr>
            <p:ph idx="1"/>
          </p:nvPr>
        </p:nvPicPr>
        <p:blipFill rotWithShape="1">
          <a:blip r:embed="rId3"/>
          <a:srcRect t="4448"/>
          <a:stretch/>
        </p:blipFill>
        <p:spPr>
          <a:xfrm>
            <a:off x="976251" y="942538"/>
            <a:ext cx="7163222" cy="4808332"/>
          </a:xfrm>
          <a:prstGeom prst="rect">
            <a:avLst/>
          </a:prstGeom>
          <a:effectLst/>
        </p:spPr>
      </p:pic>
    </p:spTree>
    <p:extLst>
      <p:ext uri="{BB962C8B-B14F-4D97-AF65-F5344CB8AC3E}">
        <p14:creationId xmlns:p14="http://schemas.microsoft.com/office/powerpoint/2010/main" val="3313648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B3A2D1A-45FC-4F95-B150-1C13EF2F6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3768FD5-DD7A-43C7-8DEA-1F5DB3CB5B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F44332-AE4E-934D-80A9-C934D5FE117C}"/>
              </a:ext>
            </a:extLst>
          </p:cNvPr>
          <p:cNvSpPr>
            <a:spLocks noGrp="1"/>
          </p:cNvSpPr>
          <p:nvPr>
            <p:ph type="title"/>
          </p:nvPr>
        </p:nvSpPr>
        <p:spPr>
          <a:xfrm>
            <a:off x="976746" y="3703975"/>
            <a:ext cx="4337858" cy="2398713"/>
          </a:xfrm>
        </p:spPr>
        <p:txBody>
          <a:bodyPr>
            <a:normAutofit/>
          </a:bodyPr>
          <a:lstStyle/>
          <a:p>
            <a:pPr algn="ctr"/>
            <a:r>
              <a:rPr lang="en-US" sz="4000"/>
              <a:t>Future Research</a:t>
            </a:r>
          </a:p>
        </p:txBody>
      </p:sp>
      <p:pic>
        <p:nvPicPr>
          <p:cNvPr id="5" name="Picture 4" descr="Text&#10;&#10;Description automatically generated">
            <a:extLst>
              <a:ext uri="{FF2B5EF4-FFF2-40B4-BE49-F238E27FC236}">
                <a16:creationId xmlns:a16="http://schemas.microsoft.com/office/drawing/2014/main" id="{CFF9039E-6574-6C48-8418-EE3A04AFF146}"/>
              </a:ext>
            </a:extLst>
          </p:cNvPr>
          <p:cNvPicPr>
            <a:picLocks noChangeAspect="1"/>
          </p:cNvPicPr>
          <p:nvPr/>
        </p:nvPicPr>
        <p:blipFill rotWithShape="1">
          <a:blip r:embed="rId2"/>
          <a:srcRect l="-3" t="-1" r="1580" b="-9289"/>
          <a:stretch/>
        </p:blipFill>
        <p:spPr>
          <a:xfrm>
            <a:off x="1" y="139484"/>
            <a:ext cx="12191999" cy="2572297"/>
          </a:xfrm>
          <a:custGeom>
            <a:avLst/>
            <a:gdLst/>
            <a:ahLst/>
            <a:cxnLst/>
            <a:rect l="l" t="t" r="r" b="b"/>
            <a:pathLst>
              <a:path w="12191999" h="3428999">
                <a:moveTo>
                  <a:pt x="0" y="0"/>
                </a:moveTo>
                <a:lnTo>
                  <a:pt x="12191999" y="0"/>
                </a:lnTo>
                <a:lnTo>
                  <a:pt x="12191999" y="920893"/>
                </a:lnTo>
                <a:lnTo>
                  <a:pt x="12191999" y="1514929"/>
                </a:lnTo>
                <a:lnTo>
                  <a:pt x="12191999" y="3130902"/>
                </a:lnTo>
                <a:lnTo>
                  <a:pt x="12188051" y="3131476"/>
                </a:lnTo>
                <a:cubicBezTo>
                  <a:pt x="12153000" y="3135813"/>
                  <a:pt x="12133655" y="3136025"/>
                  <a:pt x="12112012" y="3138906"/>
                </a:cubicBezTo>
                <a:cubicBezTo>
                  <a:pt x="12076970" y="3145595"/>
                  <a:pt x="12039899" y="3160769"/>
                  <a:pt x="12018752" y="3165642"/>
                </a:cubicBezTo>
                <a:lnTo>
                  <a:pt x="11985122" y="3168147"/>
                </a:lnTo>
                <a:lnTo>
                  <a:pt x="11986344" y="3172878"/>
                </a:lnTo>
                <a:lnTo>
                  <a:pt x="11973852" y="3173226"/>
                </a:lnTo>
                <a:lnTo>
                  <a:pt x="11945968" y="3173341"/>
                </a:lnTo>
                <a:cubicBezTo>
                  <a:pt x="11928568" y="3174057"/>
                  <a:pt x="11880184" y="3172923"/>
                  <a:pt x="11862470" y="3174654"/>
                </a:cubicBezTo>
                <a:cubicBezTo>
                  <a:pt x="11857360" y="3179700"/>
                  <a:pt x="11849473" y="3182451"/>
                  <a:pt x="11839688" y="3183726"/>
                </a:cubicBezTo>
                <a:lnTo>
                  <a:pt x="11818138" y="3183868"/>
                </a:lnTo>
                <a:lnTo>
                  <a:pt x="11693161" y="3196027"/>
                </a:lnTo>
                <a:lnTo>
                  <a:pt x="11675978" y="3196936"/>
                </a:lnTo>
                <a:lnTo>
                  <a:pt x="11666672" y="3201013"/>
                </a:lnTo>
                <a:cubicBezTo>
                  <a:pt x="11659568" y="3201827"/>
                  <a:pt x="11639160" y="3201301"/>
                  <a:pt x="11633348" y="3201823"/>
                </a:cubicBezTo>
                <a:lnTo>
                  <a:pt x="11631806" y="3204144"/>
                </a:lnTo>
                <a:cubicBezTo>
                  <a:pt x="11613292" y="3207852"/>
                  <a:pt x="11543654" y="3220200"/>
                  <a:pt x="11522270" y="3224070"/>
                </a:cubicBezTo>
                <a:cubicBezTo>
                  <a:pt x="11517998" y="3220503"/>
                  <a:pt x="11508432" y="3226137"/>
                  <a:pt x="11503503" y="3227361"/>
                </a:cubicBezTo>
                <a:cubicBezTo>
                  <a:pt x="11502740" y="3224959"/>
                  <a:pt x="11490808" y="3224226"/>
                  <a:pt x="11487288" y="3226364"/>
                </a:cubicBezTo>
                <a:cubicBezTo>
                  <a:pt x="11403406" y="3238085"/>
                  <a:pt x="11445394" y="3213864"/>
                  <a:pt x="11397514" y="3229209"/>
                </a:cubicBezTo>
                <a:cubicBezTo>
                  <a:pt x="11389044" y="3230225"/>
                  <a:pt x="11382180" y="3229256"/>
                  <a:pt x="11376160" y="3227461"/>
                </a:cubicBezTo>
                <a:lnTo>
                  <a:pt x="11367180" y="3223774"/>
                </a:lnTo>
                <a:lnTo>
                  <a:pt x="11332420" y="3230742"/>
                </a:lnTo>
                <a:cubicBezTo>
                  <a:pt x="11315298" y="3233171"/>
                  <a:pt x="11297277" y="3234781"/>
                  <a:pt x="11278786" y="3235517"/>
                </a:cubicBezTo>
                <a:cubicBezTo>
                  <a:pt x="11274637" y="3230607"/>
                  <a:pt x="11260123" y="3237582"/>
                  <a:pt x="11253295" y="3238964"/>
                </a:cubicBezTo>
                <a:cubicBezTo>
                  <a:pt x="11253224" y="3235757"/>
                  <a:pt x="11238096" y="3234220"/>
                  <a:pt x="11232727" y="3236871"/>
                </a:cubicBezTo>
                <a:cubicBezTo>
                  <a:pt x="11119903" y="3248332"/>
                  <a:pt x="11183388" y="3218382"/>
                  <a:pt x="11115682" y="3236341"/>
                </a:cubicBezTo>
                <a:cubicBezTo>
                  <a:pt x="11104356" y="3237278"/>
                  <a:pt x="11095858" y="3235671"/>
                  <a:pt x="11088768" y="3233017"/>
                </a:cubicBezTo>
                <a:lnTo>
                  <a:pt x="11076012" y="3226390"/>
                </a:lnTo>
                <a:lnTo>
                  <a:pt x="11066016" y="3228753"/>
                </a:lnTo>
                <a:cubicBezTo>
                  <a:pt x="11028292" y="3228939"/>
                  <a:pt x="11017169" y="3222147"/>
                  <a:pt x="10995221" y="3228989"/>
                </a:cubicBezTo>
                <a:cubicBezTo>
                  <a:pt x="10962786" y="3214768"/>
                  <a:pt x="10973708" y="3227571"/>
                  <a:pt x="10949038" y="3229747"/>
                </a:cubicBezTo>
                <a:cubicBezTo>
                  <a:pt x="10929576" y="3232582"/>
                  <a:pt x="10965306" y="3238039"/>
                  <a:pt x="10946231" y="3238844"/>
                </a:cubicBezTo>
                <a:cubicBezTo>
                  <a:pt x="10925596" y="3235173"/>
                  <a:pt x="10926566" y="3246575"/>
                  <a:pt x="10905107" y="3242085"/>
                </a:cubicBezTo>
                <a:cubicBezTo>
                  <a:pt x="10910320" y="3233495"/>
                  <a:pt x="10862761" y="3243750"/>
                  <a:pt x="10861282" y="3236246"/>
                </a:cubicBezTo>
                <a:cubicBezTo>
                  <a:pt x="10843055" y="3246977"/>
                  <a:pt x="10833897" y="3233757"/>
                  <a:pt x="10809627" y="3237064"/>
                </a:cubicBezTo>
                <a:cubicBezTo>
                  <a:pt x="10798198" y="3241124"/>
                  <a:pt x="10789952" y="3241821"/>
                  <a:pt x="10778718" y="3237455"/>
                </a:cubicBezTo>
                <a:cubicBezTo>
                  <a:pt x="10726069" y="3257219"/>
                  <a:pt x="10746866" y="3238339"/>
                  <a:pt x="10697595" y="3245939"/>
                </a:cubicBezTo>
                <a:cubicBezTo>
                  <a:pt x="10655146" y="3253933"/>
                  <a:pt x="10607026" y="3259119"/>
                  <a:pt x="10565970" y="3278201"/>
                </a:cubicBezTo>
                <a:cubicBezTo>
                  <a:pt x="10558434" y="3283608"/>
                  <a:pt x="10539930" y="3285654"/>
                  <a:pt x="10524645" y="3282773"/>
                </a:cubicBezTo>
                <a:cubicBezTo>
                  <a:pt x="10522018" y="3282276"/>
                  <a:pt x="10519582" y="3281649"/>
                  <a:pt x="10517421" y="3280913"/>
                </a:cubicBezTo>
                <a:cubicBezTo>
                  <a:pt x="10481928" y="3283832"/>
                  <a:pt x="10352108" y="3296870"/>
                  <a:pt x="10311683" y="3300288"/>
                </a:cubicBezTo>
                <a:cubicBezTo>
                  <a:pt x="10308410" y="3293342"/>
                  <a:pt x="10287968" y="3305875"/>
                  <a:pt x="10274873" y="3301423"/>
                </a:cubicBezTo>
                <a:cubicBezTo>
                  <a:pt x="10265494" y="3297516"/>
                  <a:pt x="10257104" y="3300407"/>
                  <a:pt x="10247307" y="3300714"/>
                </a:cubicBezTo>
                <a:cubicBezTo>
                  <a:pt x="10234401" y="3297643"/>
                  <a:pt x="10192308" y="3303190"/>
                  <a:pt x="10181334" y="3307168"/>
                </a:cubicBezTo>
                <a:cubicBezTo>
                  <a:pt x="10155109" y="3320992"/>
                  <a:pt x="10095518" y="3310726"/>
                  <a:pt x="10073729" y="3321318"/>
                </a:cubicBezTo>
                <a:cubicBezTo>
                  <a:pt x="10065823" y="3322872"/>
                  <a:pt x="10058087" y="3323501"/>
                  <a:pt x="10050495" y="3323554"/>
                </a:cubicBezTo>
                <a:lnTo>
                  <a:pt x="10029247" y="3322387"/>
                </a:lnTo>
                <a:lnTo>
                  <a:pt x="10023206" y="3319426"/>
                </a:lnTo>
                <a:lnTo>
                  <a:pt x="10010221" y="3320159"/>
                </a:lnTo>
                <a:lnTo>
                  <a:pt x="10006500" y="3319709"/>
                </a:lnTo>
                <a:cubicBezTo>
                  <a:pt x="9999392" y="3318836"/>
                  <a:pt x="9992376" y="3318075"/>
                  <a:pt x="9985433" y="3317775"/>
                </a:cubicBezTo>
                <a:cubicBezTo>
                  <a:pt x="9994564" y="3332623"/>
                  <a:pt x="9927872" y="3317665"/>
                  <a:pt x="9947096" y="3329673"/>
                </a:cubicBezTo>
                <a:cubicBezTo>
                  <a:pt x="9910530" y="3330603"/>
                  <a:pt x="9938422" y="3341787"/>
                  <a:pt x="9894468" y="3331125"/>
                </a:cubicBezTo>
                <a:cubicBezTo>
                  <a:pt x="9837697" y="3343266"/>
                  <a:pt x="9748207" y="3338748"/>
                  <a:pt x="9703741" y="3357170"/>
                </a:cubicBezTo>
                <a:cubicBezTo>
                  <a:pt x="9709264" y="3350136"/>
                  <a:pt x="9685337" y="3344679"/>
                  <a:pt x="9668763" y="3348169"/>
                </a:cubicBezTo>
                <a:cubicBezTo>
                  <a:pt x="9688139" y="3320571"/>
                  <a:pt x="9603232" y="3373038"/>
                  <a:pt x="9588644" y="3354205"/>
                </a:cubicBezTo>
                <a:cubicBezTo>
                  <a:pt x="9587925" y="3371689"/>
                  <a:pt x="9513642" y="3401336"/>
                  <a:pt x="9478680" y="3386990"/>
                </a:cubicBezTo>
                <a:cubicBezTo>
                  <a:pt x="9425416" y="3390492"/>
                  <a:pt x="9387699" y="3404944"/>
                  <a:pt x="9331856" y="3399166"/>
                </a:cubicBezTo>
                <a:cubicBezTo>
                  <a:pt x="9330123" y="3401505"/>
                  <a:pt x="9327283" y="3403463"/>
                  <a:pt x="9323679" y="3405145"/>
                </a:cubicBezTo>
                <a:lnTo>
                  <a:pt x="9311620" y="3409223"/>
                </a:lnTo>
                <a:lnTo>
                  <a:pt x="9309289" y="3408926"/>
                </a:lnTo>
                <a:cubicBezTo>
                  <a:pt x="9300131" y="3408873"/>
                  <a:pt x="9295442" y="3409859"/>
                  <a:pt x="9292731" y="3411301"/>
                </a:cubicBezTo>
                <a:lnTo>
                  <a:pt x="9290814" y="3413412"/>
                </a:lnTo>
                <a:lnTo>
                  <a:pt x="9279990" y="3415541"/>
                </a:lnTo>
                <a:lnTo>
                  <a:pt x="9260104" y="3421077"/>
                </a:lnTo>
                <a:lnTo>
                  <a:pt x="9255034" y="3420853"/>
                </a:lnTo>
                <a:lnTo>
                  <a:pt x="9222941" y="3427242"/>
                </a:lnTo>
                <a:lnTo>
                  <a:pt x="9221858" y="3426731"/>
                </a:lnTo>
                <a:cubicBezTo>
                  <a:pt x="9218700" y="3425733"/>
                  <a:pt x="9214983" y="3425271"/>
                  <a:pt x="9210014" y="3425917"/>
                </a:cubicBezTo>
                <a:cubicBezTo>
                  <a:pt x="9208256" y="3416158"/>
                  <a:pt x="9203342" y="3422957"/>
                  <a:pt x="9188839" y="3425728"/>
                </a:cubicBezTo>
                <a:cubicBezTo>
                  <a:pt x="9182870" y="3411188"/>
                  <a:pt x="9147335" y="3424352"/>
                  <a:pt x="9132080" y="3417886"/>
                </a:cubicBezTo>
                <a:cubicBezTo>
                  <a:pt x="9121557" y="3420249"/>
                  <a:pt x="9110321" y="3422482"/>
                  <a:pt x="9098549" y="3424480"/>
                </a:cubicBezTo>
                <a:lnTo>
                  <a:pt x="9003970" y="3425484"/>
                </a:lnTo>
                <a:lnTo>
                  <a:pt x="8904921" y="3413774"/>
                </a:lnTo>
                <a:cubicBezTo>
                  <a:pt x="8868284" y="3413519"/>
                  <a:pt x="8836559" y="3409171"/>
                  <a:pt x="8805551" y="3412237"/>
                </a:cubicBezTo>
                <a:cubicBezTo>
                  <a:pt x="8792955" y="3408854"/>
                  <a:pt x="8781083" y="3407488"/>
                  <a:pt x="8769572" y="3412551"/>
                </a:cubicBezTo>
                <a:cubicBezTo>
                  <a:pt x="8735382" y="3410862"/>
                  <a:pt x="8727105" y="3403632"/>
                  <a:pt x="8705440" y="3409271"/>
                </a:cubicBezTo>
                <a:cubicBezTo>
                  <a:pt x="8686231" y="3397576"/>
                  <a:pt x="8685094" y="3402040"/>
                  <a:pt x="8676067" y="3405389"/>
                </a:cubicBezTo>
                <a:lnTo>
                  <a:pt x="8674779" y="3405628"/>
                </a:lnTo>
                <a:lnTo>
                  <a:pt x="8672154" y="3403956"/>
                </a:lnTo>
                <a:lnTo>
                  <a:pt x="8666720" y="3403182"/>
                </a:lnTo>
                <a:lnTo>
                  <a:pt x="8651886" y="3403680"/>
                </a:lnTo>
                <a:lnTo>
                  <a:pt x="8646307" y="3404298"/>
                </a:lnTo>
                <a:cubicBezTo>
                  <a:pt x="8642465" y="3404565"/>
                  <a:pt x="8639912" y="3404534"/>
                  <a:pt x="8638145" y="3404287"/>
                </a:cubicBezTo>
                <a:lnTo>
                  <a:pt x="8637941" y="3404149"/>
                </a:lnTo>
                <a:lnTo>
                  <a:pt x="8630296" y="3404406"/>
                </a:lnTo>
                <a:cubicBezTo>
                  <a:pt x="8617394" y="3405155"/>
                  <a:pt x="8604838" y="3406180"/>
                  <a:pt x="8592887" y="3407398"/>
                </a:cubicBezTo>
                <a:cubicBezTo>
                  <a:pt x="8582781" y="3399722"/>
                  <a:pt x="8538622" y="3408789"/>
                  <a:pt x="8543455" y="3394319"/>
                </a:cubicBezTo>
                <a:cubicBezTo>
                  <a:pt x="8527334" y="3395534"/>
                  <a:pt x="8517583" y="3401542"/>
                  <a:pt x="8523012" y="3392051"/>
                </a:cubicBezTo>
                <a:cubicBezTo>
                  <a:pt x="8517705" y="3392178"/>
                  <a:pt x="8514435" y="3391372"/>
                  <a:pt x="8512093" y="3390108"/>
                </a:cubicBezTo>
                <a:lnTo>
                  <a:pt x="8511416" y="3389513"/>
                </a:lnTo>
                <a:lnTo>
                  <a:pt x="8475551" y="3392450"/>
                </a:lnTo>
                <a:lnTo>
                  <a:pt x="8470789" y="3391736"/>
                </a:lnTo>
                <a:lnTo>
                  <a:pt x="8447414" y="3395064"/>
                </a:lnTo>
                <a:lnTo>
                  <a:pt x="8435335" y="3396028"/>
                </a:lnTo>
                <a:lnTo>
                  <a:pt x="8431923" y="3397855"/>
                </a:lnTo>
                <a:cubicBezTo>
                  <a:pt x="8428239" y="3398965"/>
                  <a:pt x="8422959" y="3399444"/>
                  <a:pt x="8414099" y="3398491"/>
                </a:cubicBezTo>
                <a:lnTo>
                  <a:pt x="8412049" y="3397978"/>
                </a:lnTo>
                <a:lnTo>
                  <a:pt x="8397349" y="3400683"/>
                </a:lnTo>
                <a:cubicBezTo>
                  <a:pt x="8392615" y="3401933"/>
                  <a:pt x="8388424" y="3403524"/>
                  <a:pt x="8385030" y="3405585"/>
                </a:cubicBezTo>
                <a:cubicBezTo>
                  <a:pt x="8334977" y="3394568"/>
                  <a:pt x="8287750" y="3404648"/>
                  <a:pt x="8233422" y="3402742"/>
                </a:cubicBezTo>
                <a:cubicBezTo>
                  <a:pt x="8209936" y="3385601"/>
                  <a:pt x="8116056" y="3406588"/>
                  <a:pt x="8102569" y="3423208"/>
                </a:cubicBezTo>
                <a:cubicBezTo>
                  <a:pt x="8102264" y="3408645"/>
                  <a:pt x="8034186" y="3428475"/>
                  <a:pt x="8016625" y="3428989"/>
                </a:cubicBezTo>
                <a:cubicBezTo>
                  <a:pt x="8010771" y="3429161"/>
                  <a:pt x="8010530" y="3427186"/>
                  <a:pt x="8020284" y="3421076"/>
                </a:cubicBezTo>
                <a:cubicBezTo>
                  <a:pt x="8001623" y="3422777"/>
                  <a:pt x="7982361" y="3415208"/>
                  <a:pt x="7992871" y="3409037"/>
                </a:cubicBezTo>
                <a:cubicBezTo>
                  <a:pt x="7936181" y="3422244"/>
                  <a:pt x="7852511" y="3409112"/>
                  <a:pt x="7788452" y="3415110"/>
                </a:cubicBezTo>
                <a:cubicBezTo>
                  <a:pt x="7753529" y="3400598"/>
                  <a:pt x="7772461" y="3414025"/>
                  <a:pt x="7736237" y="3411311"/>
                </a:cubicBezTo>
                <a:cubicBezTo>
                  <a:pt x="7746145" y="3424670"/>
                  <a:pt x="7692261" y="3403816"/>
                  <a:pt x="7690279" y="3418893"/>
                </a:cubicBezTo>
                <a:cubicBezTo>
                  <a:pt x="7683750" y="3417921"/>
                  <a:pt x="7677487" y="3416505"/>
                  <a:pt x="7671219" y="3414970"/>
                </a:cubicBezTo>
                <a:lnTo>
                  <a:pt x="7667928" y="3414173"/>
                </a:lnTo>
                <a:lnTo>
                  <a:pt x="7654774" y="3413595"/>
                </a:lnTo>
                <a:lnTo>
                  <a:pt x="7651067" y="3410171"/>
                </a:lnTo>
                <a:lnTo>
                  <a:pt x="7631267" y="3406963"/>
                </a:lnTo>
                <a:cubicBezTo>
                  <a:pt x="7623851" y="3406267"/>
                  <a:pt x="7615871" y="3406106"/>
                  <a:pt x="7607053" y="3406809"/>
                </a:cubicBezTo>
                <a:cubicBezTo>
                  <a:pt x="7585359" y="3412784"/>
                  <a:pt x="7551579" y="3405461"/>
                  <a:pt x="7521027" y="3405904"/>
                </a:cubicBezTo>
                <a:lnTo>
                  <a:pt x="7506997" y="3407754"/>
                </a:lnTo>
                <a:lnTo>
                  <a:pt x="7461204" y="3404669"/>
                </a:lnTo>
                <a:cubicBezTo>
                  <a:pt x="7448169" y="3404071"/>
                  <a:pt x="7434640" y="3403756"/>
                  <a:pt x="7420396" y="3403975"/>
                </a:cubicBezTo>
                <a:lnTo>
                  <a:pt x="7393955" y="3405447"/>
                </a:lnTo>
                <a:lnTo>
                  <a:pt x="7387024" y="3404227"/>
                </a:lnTo>
                <a:cubicBezTo>
                  <a:pt x="7374952" y="3404363"/>
                  <a:pt x="7358975" y="3408656"/>
                  <a:pt x="7360398" y="3403441"/>
                </a:cubicBezTo>
                <a:lnTo>
                  <a:pt x="7346837" y="3405249"/>
                </a:lnTo>
                <a:lnTo>
                  <a:pt x="7333451" y="3401087"/>
                </a:lnTo>
                <a:cubicBezTo>
                  <a:pt x="7331985" y="3400120"/>
                  <a:pt x="7330882" y="3399091"/>
                  <a:pt x="7330179" y="3398037"/>
                </a:cubicBezTo>
                <a:lnTo>
                  <a:pt x="7311232" y="3399406"/>
                </a:lnTo>
                <a:lnTo>
                  <a:pt x="7295699" y="3396426"/>
                </a:lnTo>
                <a:lnTo>
                  <a:pt x="7282158" y="3398374"/>
                </a:lnTo>
                <a:lnTo>
                  <a:pt x="7276538" y="3397935"/>
                </a:lnTo>
                <a:lnTo>
                  <a:pt x="7262569" y="3396460"/>
                </a:lnTo>
                <a:cubicBezTo>
                  <a:pt x="7255407" y="3395426"/>
                  <a:pt x="7247392" y="3394180"/>
                  <a:pt x="7238468" y="3393183"/>
                </a:cubicBezTo>
                <a:lnTo>
                  <a:pt x="7230949" y="3392727"/>
                </a:lnTo>
                <a:lnTo>
                  <a:pt x="7214580" y="3387715"/>
                </a:lnTo>
                <a:cubicBezTo>
                  <a:pt x="7202670" y="3383926"/>
                  <a:pt x="7193296" y="3381373"/>
                  <a:pt x="7182893" y="3383429"/>
                </a:cubicBezTo>
                <a:cubicBezTo>
                  <a:pt x="7165160" y="3378534"/>
                  <a:pt x="7152772" y="3364815"/>
                  <a:pt x="7127104" y="3368475"/>
                </a:cubicBezTo>
                <a:cubicBezTo>
                  <a:pt x="7134894" y="3362260"/>
                  <a:pt x="7098599" y="3367723"/>
                  <a:pt x="7094311" y="3361339"/>
                </a:cubicBezTo>
                <a:cubicBezTo>
                  <a:pt x="7092331" y="3356198"/>
                  <a:pt x="7080860" y="3356657"/>
                  <a:pt x="7072124" y="3354762"/>
                </a:cubicBezTo>
                <a:cubicBezTo>
                  <a:pt x="7065898" y="3349511"/>
                  <a:pt x="7021942" y="3344717"/>
                  <a:pt x="7006638" y="3345473"/>
                </a:cubicBezTo>
                <a:cubicBezTo>
                  <a:pt x="6963504" y="3350697"/>
                  <a:pt x="6928807" y="3329559"/>
                  <a:pt x="6894320" y="3333192"/>
                </a:cubicBezTo>
                <a:cubicBezTo>
                  <a:pt x="6885290" y="3332697"/>
                  <a:pt x="6877803" y="3331507"/>
                  <a:pt x="6871318" y="3329892"/>
                </a:cubicBezTo>
                <a:lnTo>
                  <a:pt x="6855157" y="3324330"/>
                </a:lnTo>
                <a:cubicBezTo>
                  <a:pt x="6854956" y="3323109"/>
                  <a:pt x="6854755" y="3321887"/>
                  <a:pt x="6854555" y="3320665"/>
                </a:cubicBezTo>
                <a:lnTo>
                  <a:pt x="6842483" y="3318413"/>
                </a:lnTo>
                <a:lnTo>
                  <a:pt x="6840027" y="3317245"/>
                </a:lnTo>
                <a:cubicBezTo>
                  <a:pt x="6835354" y="3315001"/>
                  <a:pt x="6830588" y="3312868"/>
                  <a:pt x="6825185" y="3311114"/>
                </a:cubicBezTo>
                <a:cubicBezTo>
                  <a:pt x="6810331" y="3324866"/>
                  <a:pt x="6776772" y="3298463"/>
                  <a:pt x="6774755" y="3312168"/>
                </a:cubicBezTo>
                <a:cubicBezTo>
                  <a:pt x="6742477" y="3304924"/>
                  <a:pt x="6749024" y="3319870"/>
                  <a:pt x="6728129" y="3301832"/>
                </a:cubicBezTo>
                <a:cubicBezTo>
                  <a:pt x="6661764" y="3299056"/>
                  <a:pt x="6593104" y="3275946"/>
                  <a:pt x="6527587" y="3280829"/>
                </a:cubicBezTo>
                <a:cubicBezTo>
                  <a:pt x="6542935" y="3276465"/>
                  <a:pt x="6531033" y="3266920"/>
                  <a:pt x="6511742" y="3266067"/>
                </a:cubicBezTo>
                <a:cubicBezTo>
                  <a:pt x="6570025" y="3248440"/>
                  <a:pt x="6418649" y="3271458"/>
                  <a:pt x="6434953" y="3253360"/>
                </a:cubicBezTo>
                <a:cubicBezTo>
                  <a:pt x="6407781" y="3267048"/>
                  <a:pt x="6300040" y="3274313"/>
                  <a:pt x="6292331" y="3255322"/>
                </a:cubicBezTo>
                <a:cubicBezTo>
                  <a:pt x="6242057" y="3246469"/>
                  <a:pt x="6188266" y="3249680"/>
                  <a:pt x="6149913" y="3232917"/>
                </a:cubicBezTo>
                <a:cubicBezTo>
                  <a:pt x="6144898" y="3234391"/>
                  <a:pt x="6139526" y="3235322"/>
                  <a:pt x="6133930" y="3235867"/>
                </a:cubicBezTo>
                <a:lnTo>
                  <a:pt x="6117554" y="3236464"/>
                </a:lnTo>
                <a:lnTo>
                  <a:pt x="6116039" y="3235720"/>
                </a:lnTo>
                <a:cubicBezTo>
                  <a:pt x="6108393" y="3233681"/>
                  <a:pt x="6102936" y="3233437"/>
                  <a:pt x="6098459" y="3233988"/>
                </a:cubicBezTo>
                <a:lnTo>
                  <a:pt x="6093630" y="3235240"/>
                </a:lnTo>
                <a:lnTo>
                  <a:pt x="6081261" y="3234563"/>
                </a:lnTo>
                <a:lnTo>
                  <a:pt x="6056067" y="3234608"/>
                </a:lnTo>
                <a:lnTo>
                  <a:pt x="6052129" y="3233324"/>
                </a:lnTo>
                <a:lnTo>
                  <a:pt x="6015338" y="3231378"/>
                </a:lnTo>
                <a:cubicBezTo>
                  <a:pt x="6015291" y="3231165"/>
                  <a:pt x="6015245" y="3230951"/>
                  <a:pt x="6015198" y="3230737"/>
                </a:cubicBezTo>
                <a:cubicBezTo>
                  <a:pt x="6014048" y="3229257"/>
                  <a:pt x="6011617" y="3228081"/>
                  <a:pt x="6006436" y="3227508"/>
                </a:cubicBezTo>
                <a:cubicBezTo>
                  <a:pt x="6019781" y="3219395"/>
                  <a:pt x="6005305" y="3223709"/>
                  <a:pt x="5988851" y="3222735"/>
                </a:cubicBezTo>
                <a:cubicBezTo>
                  <a:pt x="6005907" y="3209918"/>
                  <a:pt x="5955918" y="3212588"/>
                  <a:pt x="5952863" y="3204137"/>
                </a:cubicBezTo>
                <a:cubicBezTo>
                  <a:pt x="5940395" y="3203711"/>
                  <a:pt x="5927517" y="3203028"/>
                  <a:pt x="5914548" y="3202041"/>
                </a:cubicBezTo>
                <a:lnTo>
                  <a:pt x="5907020" y="3201283"/>
                </a:lnTo>
                <a:cubicBezTo>
                  <a:pt x="5906995" y="3201231"/>
                  <a:pt x="5906969" y="3201180"/>
                  <a:pt x="5906944" y="3201129"/>
                </a:cubicBezTo>
                <a:cubicBezTo>
                  <a:pt x="5905471" y="3200668"/>
                  <a:pt x="5903056" y="3200308"/>
                  <a:pt x="5899155" y="3200053"/>
                </a:cubicBezTo>
                <a:lnTo>
                  <a:pt x="5893294" y="3199901"/>
                </a:lnTo>
                <a:lnTo>
                  <a:pt x="5878691" y="3198431"/>
                </a:lnTo>
                <a:lnTo>
                  <a:pt x="5874165" y="3197003"/>
                </a:lnTo>
                <a:lnTo>
                  <a:pt x="5873092" y="3195108"/>
                </a:lnTo>
                <a:lnTo>
                  <a:pt x="5871658" y="3195162"/>
                </a:lnTo>
                <a:cubicBezTo>
                  <a:pt x="5860152" y="3197097"/>
                  <a:pt x="5855231" y="3201097"/>
                  <a:pt x="5846928" y="3187725"/>
                </a:cubicBezTo>
                <a:cubicBezTo>
                  <a:pt x="5821379" y="3190142"/>
                  <a:pt x="5819686" y="3182343"/>
                  <a:pt x="5788468" y="3176316"/>
                </a:cubicBezTo>
                <a:cubicBezTo>
                  <a:pt x="5773119" y="3179521"/>
                  <a:pt x="5762947" y="3176704"/>
                  <a:pt x="5753823" y="3171919"/>
                </a:cubicBezTo>
                <a:cubicBezTo>
                  <a:pt x="5721557" y="3170726"/>
                  <a:pt x="5694983" y="3162549"/>
                  <a:pt x="5660194" y="3157536"/>
                </a:cubicBezTo>
                <a:cubicBezTo>
                  <a:pt x="5619608" y="3159495"/>
                  <a:pt x="5604384" y="3146636"/>
                  <a:pt x="5567188" y="3141325"/>
                </a:cubicBezTo>
                <a:cubicBezTo>
                  <a:pt x="5530345" y="3148235"/>
                  <a:pt x="5543868" y="3129416"/>
                  <a:pt x="5526178" y="3123274"/>
                </a:cubicBezTo>
                <a:lnTo>
                  <a:pt x="5520866" y="3122322"/>
                </a:lnTo>
                <a:lnTo>
                  <a:pt x="5506009" y="3122332"/>
                </a:lnTo>
                <a:lnTo>
                  <a:pt x="5500363" y="3122766"/>
                </a:lnTo>
                <a:cubicBezTo>
                  <a:pt x="5496497" y="3122905"/>
                  <a:pt x="5493953" y="3122792"/>
                  <a:pt x="5492228" y="3122486"/>
                </a:cubicBezTo>
                <a:lnTo>
                  <a:pt x="5492044" y="3122342"/>
                </a:lnTo>
                <a:lnTo>
                  <a:pt x="5484386" y="3122347"/>
                </a:lnTo>
                <a:cubicBezTo>
                  <a:pt x="5471420" y="3122670"/>
                  <a:pt x="5458764" y="3123280"/>
                  <a:pt x="5446679" y="3124105"/>
                </a:cubicBezTo>
                <a:cubicBezTo>
                  <a:pt x="5437659" y="3116107"/>
                  <a:pt x="5392392" y="3123709"/>
                  <a:pt x="5399188" y="3109418"/>
                </a:cubicBezTo>
                <a:cubicBezTo>
                  <a:pt x="5382948" y="3110102"/>
                  <a:pt x="5372407" y="3115781"/>
                  <a:pt x="5379117" y="3106482"/>
                </a:cubicBezTo>
                <a:cubicBezTo>
                  <a:pt x="5373809" y="3106435"/>
                  <a:pt x="5370660" y="3105521"/>
                  <a:pt x="5368499" y="3104181"/>
                </a:cubicBezTo>
                <a:lnTo>
                  <a:pt x="5367902" y="3103566"/>
                </a:lnTo>
                <a:lnTo>
                  <a:pt x="5331747" y="3105319"/>
                </a:lnTo>
                <a:lnTo>
                  <a:pt x="5327095" y="3104450"/>
                </a:lnTo>
                <a:lnTo>
                  <a:pt x="5303337" y="3107003"/>
                </a:lnTo>
                <a:lnTo>
                  <a:pt x="5291164" y="3107570"/>
                </a:lnTo>
                <a:lnTo>
                  <a:pt x="5287515" y="3109282"/>
                </a:lnTo>
                <a:cubicBezTo>
                  <a:pt x="5283689" y="3110269"/>
                  <a:pt x="5278356" y="3110573"/>
                  <a:pt x="5269654" y="3109330"/>
                </a:cubicBezTo>
                <a:lnTo>
                  <a:pt x="5267681" y="3108752"/>
                </a:lnTo>
                <a:lnTo>
                  <a:pt x="5252655" y="3110969"/>
                </a:lnTo>
                <a:cubicBezTo>
                  <a:pt x="5247766" y="3112062"/>
                  <a:pt x="5243369" y="3113511"/>
                  <a:pt x="5239703" y="3115460"/>
                </a:cubicBezTo>
                <a:cubicBezTo>
                  <a:pt x="5191311" y="3102811"/>
                  <a:pt x="5142849" y="3111324"/>
                  <a:pt x="5088947" y="3107634"/>
                </a:cubicBezTo>
                <a:cubicBezTo>
                  <a:pt x="5027989" y="3108214"/>
                  <a:pt x="4985627" y="3110432"/>
                  <a:pt x="4945514" y="3110162"/>
                </a:cubicBezTo>
                <a:cubicBezTo>
                  <a:pt x="4926678" y="3111245"/>
                  <a:pt x="4789238" y="3111826"/>
                  <a:pt x="4800559" y="3106010"/>
                </a:cubicBezTo>
                <a:cubicBezTo>
                  <a:pt x="4742239" y="3117333"/>
                  <a:pt x="4708324" y="3101468"/>
                  <a:pt x="4643642" y="3105351"/>
                </a:cubicBezTo>
                <a:cubicBezTo>
                  <a:pt x="4610808" y="3089712"/>
                  <a:pt x="4627845" y="3103743"/>
                  <a:pt x="4592107" y="3099840"/>
                </a:cubicBezTo>
                <a:cubicBezTo>
                  <a:pt x="4600157" y="3113506"/>
                  <a:pt x="4549287" y="3090911"/>
                  <a:pt x="4545249" y="3105899"/>
                </a:cubicBezTo>
                <a:cubicBezTo>
                  <a:pt x="4538872" y="3104716"/>
                  <a:pt x="4532825" y="3103094"/>
                  <a:pt x="4526782" y="3101355"/>
                </a:cubicBezTo>
                <a:lnTo>
                  <a:pt x="4523614" y="3100453"/>
                </a:lnTo>
                <a:lnTo>
                  <a:pt x="4510579" y="3099442"/>
                </a:lnTo>
                <a:lnTo>
                  <a:pt x="4507348" y="3095901"/>
                </a:lnTo>
                <a:lnTo>
                  <a:pt x="4348949" y="3090220"/>
                </a:lnTo>
                <a:cubicBezTo>
                  <a:pt x="4335046" y="3092487"/>
                  <a:pt x="4290056" y="3092155"/>
                  <a:pt x="4280362" y="3087618"/>
                </a:cubicBezTo>
                <a:cubicBezTo>
                  <a:pt x="4270739" y="3086627"/>
                  <a:pt x="4260237" y="3088220"/>
                  <a:pt x="4254634" y="3083366"/>
                </a:cubicBezTo>
                <a:cubicBezTo>
                  <a:pt x="4233731" y="3080512"/>
                  <a:pt x="4185859" y="3073948"/>
                  <a:pt x="4154942" y="3070490"/>
                </a:cubicBezTo>
                <a:cubicBezTo>
                  <a:pt x="4138280" y="3076599"/>
                  <a:pt x="4112117" y="3064194"/>
                  <a:pt x="4069131" y="3062612"/>
                </a:cubicBezTo>
                <a:cubicBezTo>
                  <a:pt x="4050897" y="3069679"/>
                  <a:pt x="4040160" y="3061449"/>
                  <a:pt x="4005249" y="3070810"/>
                </a:cubicBezTo>
                <a:cubicBezTo>
                  <a:pt x="4003818" y="3069842"/>
                  <a:pt x="4002032" y="3068943"/>
                  <a:pt x="3999945" y="3068139"/>
                </a:cubicBezTo>
                <a:cubicBezTo>
                  <a:pt x="3987818" y="3063468"/>
                  <a:pt x="3968381" y="3062958"/>
                  <a:pt x="3956529" y="3067000"/>
                </a:cubicBezTo>
                <a:cubicBezTo>
                  <a:pt x="3900898" y="3079382"/>
                  <a:pt x="3850463" y="3077929"/>
                  <a:pt x="3803031" y="3079823"/>
                </a:cubicBezTo>
                <a:cubicBezTo>
                  <a:pt x="3749421" y="3080464"/>
                  <a:pt x="3785521" y="3065630"/>
                  <a:pt x="3718229" y="3077134"/>
                </a:cubicBezTo>
                <a:cubicBezTo>
                  <a:pt x="3711244" y="3071611"/>
                  <a:pt x="3702770" y="3071184"/>
                  <a:pt x="3688357" y="3073468"/>
                </a:cubicBezTo>
                <a:cubicBezTo>
                  <a:pt x="3662326" y="3073378"/>
                  <a:pt x="3664937" y="3059899"/>
                  <a:pt x="3638298" y="3067494"/>
                </a:cubicBezTo>
                <a:cubicBezTo>
                  <a:pt x="3643333" y="3060328"/>
                  <a:pt x="3589079" y="3063658"/>
                  <a:pt x="3601443" y="3056355"/>
                </a:cubicBezTo>
                <a:cubicBezTo>
                  <a:pt x="3584797" y="3049384"/>
                  <a:pt x="3575923" y="3060108"/>
                  <a:pt x="3559361" y="3054005"/>
                </a:cubicBezTo>
                <a:cubicBezTo>
                  <a:pt x="3540444" y="3052269"/>
                  <a:pt x="3569896" y="3061996"/>
                  <a:pt x="3548859" y="3062094"/>
                </a:cubicBezTo>
                <a:cubicBezTo>
                  <a:pt x="3523419" y="3060901"/>
                  <a:pt x="3522848" y="3074222"/>
                  <a:pt x="3504082" y="3056779"/>
                </a:cubicBezTo>
                <a:lnTo>
                  <a:pt x="3436234" y="3047769"/>
                </a:lnTo>
                <a:cubicBezTo>
                  <a:pt x="3420764" y="3051629"/>
                  <a:pt x="3408644" y="3049227"/>
                  <a:pt x="3396914" y="3044803"/>
                </a:cubicBezTo>
                <a:cubicBezTo>
                  <a:pt x="3361398" y="3044955"/>
                  <a:pt x="3329425" y="3037856"/>
                  <a:pt x="3289720" y="3034278"/>
                </a:cubicBezTo>
                <a:cubicBezTo>
                  <a:pt x="3246348" y="3037943"/>
                  <a:pt x="3224942" y="3025667"/>
                  <a:pt x="3182509" y="3021890"/>
                </a:cubicBezTo>
                <a:cubicBezTo>
                  <a:pt x="3139731" y="3031583"/>
                  <a:pt x="3155749" y="3004773"/>
                  <a:pt x="3119879" y="3004134"/>
                </a:cubicBezTo>
                <a:cubicBezTo>
                  <a:pt x="3060941" y="3012153"/>
                  <a:pt x="3121880" y="2995117"/>
                  <a:pt x="3031656" y="2995077"/>
                </a:cubicBezTo>
                <a:cubicBezTo>
                  <a:pt x="3026453" y="2996603"/>
                  <a:pt x="3015685" y="2994367"/>
                  <a:pt x="3017018" y="2992034"/>
                </a:cubicBezTo>
                <a:cubicBezTo>
                  <a:pt x="2997245" y="2992118"/>
                  <a:pt x="2941342" y="2976346"/>
                  <a:pt x="2913012" y="2978042"/>
                </a:cubicBezTo>
                <a:cubicBezTo>
                  <a:pt x="2858481" y="2969139"/>
                  <a:pt x="2831094" y="2979433"/>
                  <a:pt x="2791382" y="2975899"/>
                </a:cubicBezTo>
                <a:cubicBezTo>
                  <a:pt x="2745836" y="2966063"/>
                  <a:pt x="2719288" y="2957529"/>
                  <a:pt x="2639738" y="2936567"/>
                </a:cubicBezTo>
                <a:lnTo>
                  <a:pt x="2369741" y="2876435"/>
                </a:lnTo>
                <a:cubicBezTo>
                  <a:pt x="2269614" y="2832081"/>
                  <a:pt x="2140023" y="2856176"/>
                  <a:pt x="2078755" y="2852909"/>
                </a:cubicBezTo>
                <a:cubicBezTo>
                  <a:pt x="2053362" y="2866100"/>
                  <a:pt x="2032778" y="2851474"/>
                  <a:pt x="2002128" y="2856835"/>
                </a:cubicBezTo>
                <a:cubicBezTo>
                  <a:pt x="1933939" y="2859736"/>
                  <a:pt x="1866254" y="2874726"/>
                  <a:pt x="1777746" y="2864566"/>
                </a:cubicBezTo>
                <a:cubicBezTo>
                  <a:pt x="1737851" y="2905864"/>
                  <a:pt x="1634115" y="2880970"/>
                  <a:pt x="1549425" y="2904556"/>
                </a:cubicBezTo>
                <a:cubicBezTo>
                  <a:pt x="1500265" y="2909373"/>
                  <a:pt x="1423030" y="2888862"/>
                  <a:pt x="1405992" y="2911144"/>
                </a:cubicBezTo>
                <a:cubicBezTo>
                  <a:pt x="1383494" y="2897507"/>
                  <a:pt x="1362438" y="2919536"/>
                  <a:pt x="1337848" y="2921491"/>
                </a:cubicBezTo>
                <a:cubicBezTo>
                  <a:pt x="1318218" y="2912820"/>
                  <a:pt x="1308478" y="2920319"/>
                  <a:pt x="1290645" y="2921985"/>
                </a:cubicBezTo>
                <a:cubicBezTo>
                  <a:pt x="1282569" y="2916637"/>
                  <a:pt x="1267476" y="2916916"/>
                  <a:pt x="1262341" y="2923190"/>
                </a:cubicBezTo>
                <a:cubicBezTo>
                  <a:pt x="1269627" y="2937654"/>
                  <a:pt x="1217209" y="2930439"/>
                  <a:pt x="1213314" y="2940415"/>
                </a:cubicBezTo>
                <a:cubicBezTo>
                  <a:pt x="1182890" y="2942495"/>
                  <a:pt x="1050782" y="2929830"/>
                  <a:pt x="1028405" y="2945799"/>
                </a:cubicBezTo>
                <a:cubicBezTo>
                  <a:pt x="966896" y="2953381"/>
                  <a:pt x="877997" y="2927977"/>
                  <a:pt x="851857" y="2928423"/>
                </a:cubicBezTo>
                <a:cubicBezTo>
                  <a:pt x="825919" y="2899251"/>
                  <a:pt x="699677" y="2976135"/>
                  <a:pt x="588681" y="2977769"/>
                </a:cubicBezTo>
                <a:cubicBezTo>
                  <a:pt x="573724" y="2974953"/>
                  <a:pt x="565729" y="2974991"/>
                  <a:pt x="561717" y="2981641"/>
                </a:cubicBezTo>
                <a:cubicBezTo>
                  <a:pt x="532860" y="2985482"/>
                  <a:pt x="475932" y="2991762"/>
                  <a:pt x="415541" y="3000819"/>
                </a:cubicBezTo>
                <a:cubicBezTo>
                  <a:pt x="370154" y="3008289"/>
                  <a:pt x="146634" y="3001788"/>
                  <a:pt x="86183" y="3009699"/>
                </a:cubicBezTo>
                <a:lnTo>
                  <a:pt x="0" y="3044978"/>
                </a:lnTo>
                <a:close/>
              </a:path>
            </a:pathLst>
          </a:custGeom>
        </p:spPr>
      </p:pic>
      <p:sp>
        <p:nvSpPr>
          <p:cNvPr id="3" name="Content Placeholder 2">
            <a:extLst>
              <a:ext uri="{FF2B5EF4-FFF2-40B4-BE49-F238E27FC236}">
                <a16:creationId xmlns:a16="http://schemas.microsoft.com/office/drawing/2014/main" id="{52D283A8-E325-FA43-BE00-9482A62AB51E}"/>
              </a:ext>
            </a:extLst>
          </p:cNvPr>
          <p:cNvSpPr>
            <a:spLocks noGrp="1"/>
          </p:cNvSpPr>
          <p:nvPr>
            <p:ph idx="1"/>
          </p:nvPr>
        </p:nvSpPr>
        <p:spPr>
          <a:xfrm>
            <a:off x="6096000" y="3703975"/>
            <a:ext cx="5257800" cy="2398713"/>
          </a:xfrm>
        </p:spPr>
        <p:txBody>
          <a:bodyPr anchor="ctr">
            <a:normAutofit/>
          </a:bodyPr>
          <a:lstStyle/>
          <a:p>
            <a:r>
              <a:rPr lang="en-US" sz="2000" dirty="0"/>
              <a:t>Donation:</a:t>
            </a:r>
          </a:p>
          <a:p>
            <a:pPr lvl="1"/>
            <a:r>
              <a:rPr lang="en-US" sz="2000" dirty="0" err="1"/>
              <a:t>Wechat</a:t>
            </a:r>
            <a:r>
              <a:rPr lang="en-US" sz="2000" dirty="0"/>
              <a:t>: hope91love</a:t>
            </a:r>
          </a:p>
          <a:p>
            <a:pPr lvl="1"/>
            <a:r>
              <a:rPr lang="en-US" sz="2000" dirty="0" err="1"/>
              <a:t>Wechat</a:t>
            </a:r>
            <a:r>
              <a:rPr lang="en-US" sz="2000" dirty="0"/>
              <a:t>: </a:t>
            </a:r>
            <a:r>
              <a:rPr lang="en-US" sz="2000" dirty="0" err="1"/>
              <a:t>cydfhope</a:t>
            </a:r>
            <a:endParaRPr lang="en-US" sz="2000" dirty="0"/>
          </a:p>
          <a:p>
            <a:pPr lvl="1"/>
            <a:r>
              <a:rPr lang="en-US" sz="2000" dirty="0" err="1"/>
              <a:t>cydf.org.cn</a:t>
            </a:r>
            <a:endParaRPr lang="en-US" sz="2000" dirty="0"/>
          </a:p>
          <a:p>
            <a:r>
              <a:rPr lang="en-US" sz="2000" dirty="0"/>
              <a:t>Volunteer </a:t>
            </a:r>
          </a:p>
          <a:p>
            <a:pPr marL="0" indent="0">
              <a:buNone/>
            </a:pPr>
            <a:endParaRPr lang="en-US" sz="2000" dirty="0"/>
          </a:p>
        </p:txBody>
      </p:sp>
    </p:spTree>
    <p:extLst>
      <p:ext uri="{BB962C8B-B14F-4D97-AF65-F5344CB8AC3E}">
        <p14:creationId xmlns:p14="http://schemas.microsoft.com/office/powerpoint/2010/main" val="20471909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304</TotalTime>
  <Words>201</Words>
  <Application>Microsoft Macintosh PowerPoint</Application>
  <PresentationFormat>Widescreen</PresentationFormat>
  <Paragraphs>26</Paragraphs>
  <Slides>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Education Poverty in China</vt:lpstr>
      <vt:lpstr>What is Education Poverty?</vt:lpstr>
      <vt:lpstr>Migration </vt:lpstr>
      <vt:lpstr>Income Inequality</vt:lpstr>
      <vt:lpstr>Left-Behind-Children</vt:lpstr>
      <vt:lpstr>Future Research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Xu</dc:creator>
  <cp:lastModifiedBy>Sarah Xu</cp:lastModifiedBy>
  <cp:revision>15</cp:revision>
  <dcterms:created xsi:type="dcterms:W3CDTF">2021-04-27T13:38:00Z</dcterms:created>
  <dcterms:modified xsi:type="dcterms:W3CDTF">2021-05-04T13:49:56Z</dcterms:modified>
</cp:coreProperties>
</file>